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5"/>
  </p:notesMasterIdLst>
  <p:sldIdLst>
    <p:sldId id="312" r:id="rId2"/>
    <p:sldId id="257" r:id="rId3"/>
    <p:sldId id="261" r:id="rId4"/>
    <p:sldId id="258" r:id="rId5"/>
    <p:sldId id="301" r:id="rId6"/>
    <p:sldId id="262" r:id="rId7"/>
    <p:sldId id="302" r:id="rId8"/>
    <p:sldId id="310" r:id="rId9"/>
    <p:sldId id="273" r:id="rId10"/>
    <p:sldId id="311" r:id="rId11"/>
    <p:sldId id="284" r:id="rId12"/>
    <p:sldId id="285" r:id="rId13"/>
    <p:sldId id="306" r:id="rId14"/>
  </p:sldIdLst>
  <p:sldSz cx="12192000" cy="6858000"/>
  <p:notesSz cx="6858000" cy="9144000"/>
  <p:embeddedFontLst>
    <p:embeddedFont>
      <p:font typeface="Cambria" panose="02040503050406030204" pitchFamily="18"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XdPddHQqLpNc1E/pQMc/34AlJ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763FF1-AC56-43D8-AE42-37D917CD7586}">
  <a:tblStyle styleId="{EF763FF1-AC56-43D8-AE42-37D917CD758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9" d="100"/>
          <a:sy n="99" d="100"/>
        </p:scale>
        <p:origin x="43" y="-2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51" Type="http://schemas.openxmlformats.org/officeDocument/2006/relationships/tableStyles" Target="tableStyles.xml"/><Relationship Id="rId3" Type="http://schemas.openxmlformats.org/officeDocument/2006/relationships/slide" Target="slides/slide2.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44883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89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170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55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F864-9313-F023-7396-6521E8D102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F6CC96-A2A0-C7C6-DB3A-1FA321723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478FA9-04E6-FBCF-D446-49D14281EE18}"/>
              </a:ext>
            </a:extLst>
          </p:cNvPr>
          <p:cNvSpPr>
            <a:spLocks noGrp="1"/>
          </p:cNvSpPr>
          <p:nvPr>
            <p:ph type="dt" sz="half" idx="10"/>
          </p:nvPr>
        </p:nvSpPr>
        <p:spPr/>
        <p:txBody>
          <a:bodyPr/>
          <a:lstStyle/>
          <a:p>
            <a:pPr>
              <a:defRPr/>
            </a:pPr>
            <a:fld id="{0A3EB3C6-75AE-48B3-940A-78662A07C963}" type="datetime1">
              <a:rPr lang="en-US" altLang="en-US" smtClean="0"/>
              <a:pPr>
                <a:defRPr/>
              </a:pPr>
              <a:t>11/18/2024</a:t>
            </a:fld>
            <a:endParaRPr lang="en-GB" altLang="en-US"/>
          </a:p>
        </p:txBody>
      </p:sp>
      <p:sp>
        <p:nvSpPr>
          <p:cNvPr id="5" name="Footer Placeholder 4">
            <a:extLst>
              <a:ext uri="{FF2B5EF4-FFF2-40B4-BE49-F238E27FC236}">
                <a16:creationId xmlns:a16="http://schemas.microsoft.com/office/drawing/2014/main" id="{62259A96-46DA-5DD8-43AD-45624A293310}"/>
              </a:ext>
            </a:extLst>
          </p:cNvPr>
          <p:cNvSpPr>
            <a:spLocks noGrp="1"/>
          </p:cNvSpPr>
          <p:nvPr>
            <p:ph type="ftr" sz="quarter" idx="11"/>
          </p:nvPr>
        </p:nvSpPr>
        <p:spPr/>
        <p:txBody>
          <a:bodyPr/>
          <a:lstStyle/>
          <a:p>
            <a:pPr>
              <a:defRPr/>
            </a:pPr>
            <a:endParaRPr lang="en-GB" altLang="en-US"/>
          </a:p>
        </p:txBody>
      </p:sp>
      <p:sp>
        <p:nvSpPr>
          <p:cNvPr id="6" name="Slide Number Placeholder 5">
            <a:extLst>
              <a:ext uri="{FF2B5EF4-FFF2-40B4-BE49-F238E27FC236}">
                <a16:creationId xmlns:a16="http://schemas.microsoft.com/office/drawing/2014/main" id="{49A3AB9A-A5E2-D3B0-46CD-A1CFC92E3773}"/>
              </a:ext>
            </a:extLst>
          </p:cNvPr>
          <p:cNvSpPr>
            <a:spLocks noGrp="1"/>
          </p:cNvSpPr>
          <p:nvPr>
            <p:ph type="sldNum" sz="quarter" idx="12"/>
          </p:nvPr>
        </p:nvSpPr>
        <p:spPr/>
        <p:txBody>
          <a:bodyPr/>
          <a:lstStyle/>
          <a:p>
            <a:pPr>
              <a:defRPr/>
            </a:pPr>
            <a:fld id="{35542088-ABDD-478D-8675-20AF7EFAD05F}" type="slidenum">
              <a:rPr lang="en-GB" altLang="en-US" smtClean="0"/>
              <a:pPr>
                <a:defRPr/>
              </a:pPr>
              <a:t>‹#›</a:t>
            </a:fld>
            <a:endParaRPr lang="en-GB" altLang="en-US"/>
          </a:p>
        </p:txBody>
      </p:sp>
    </p:spTree>
    <p:extLst>
      <p:ext uri="{BB962C8B-B14F-4D97-AF65-F5344CB8AC3E}">
        <p14:creationId xmlns:p14="http://schemas.microsoft.com/office/powerpoint/2010/main" val="271194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659B-5BC9-A4A6-A506-080BDAF18C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F0A994-9BB7-2E3F-5089-9C358DF531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043F21-50D9-AC52-E5CF-324B595861CD}"/>
              </a:ext>
            </a:extLst>
          </p:cNvPr>
          <p:cNvSpPr>
            <a:spLocks noGrp="1"/>
          </p:cNvSpPr>
          <p:nvPr>
            <p:ph type="dt" sz="half" idx="10"/>
          </p:nvPr>
        </p:nvSpPr>
        <p:spPr/>
        <p:txBody>
          <a:bodyPr/>
          <a:lstStyle/>
          <a:p>
            <a:r>
              <a:rPr lang="en-US"/>
              <a:t>21-12-2020</a:t>
            </a:r>
          </a:p>
        </p:txBody>
      </p:sp>
      <p:sp>
        <p:nvSpPr>
          <p:cNvPr id="5" name="Footer Placeholder 4">
            <a:extLst>
              <a:ext uri="{FF2B5EF4-FFF2-40B4-BE49-F238E27FC236}">
                <a16:creationId xmlns:a16="http://schemas.microsoft.com/office/drawing/2014/main" id="{03F6101F-C0CE-7B55-01F2-A7CC7768CF12}"/>
              </a:ext>
            </a:extLst>
          </p:cNvPr>
          <p:cNvSpPr>
            <a:spLocks noGrp="1"/>
          </p:cNvSpPr>
          <p:nvPr>
            <p:ph type="ftr" sz="quarter" idx="11"/>
          </p:nvPr>
        </p:nvSpPr>
        <p:spPr/>
        <p:txBody>
          <a:bodyPr/>
          <a:lstStyle/>
          <a:p>
            <a:r>
              <a:rPr lang="en-IN"/>
              <a:t>PCCOE Electronics &amp; Telecommunication Engg. 2020-21</a:t>
            </a:r>
          </a:p>
        </p:txBody>
      </p:sp>
      <p:sp>
        <p:nvSpPr>
          <p:cNvPr id="6" name="Slide Number Placeholder 5">
            <a:extLst>
              <a:ext uri="{FF2B5EF4-FFF2-40B4-BE49-F238E27FC236}">
                <a16:creationId xmlns:a16="http://schemas.microsoft.com/office/drawing/2014/main" id="{40D7C43A-4428-A803-A743-86EDE7490B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01361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6F9D8-B7F9-D4EF-6795-F89C24B74F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F71B4E-2700-6C35-69AE-2B7DDF233D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7FEB9B-87A8-893D-944B-B8B87F863C07}"/>
              </a:ext>
            </a:extLst>
          </p:cNvPr>
          <p:cNvSpPr>
            <a:spLocks noGrp="1"/>
          </p:cNvSpPr>
          <p:nvPr>
            <p:ph type="dt" sz="half" idx="10"/>
          </p:nvPr>
        </p:nvSpPr>
        <p:spPr/>
        <p:txBody>
          <a:bodyPr/>
          <a:lstStyle/>
          <a:p>
            <a:r>
              <a:rPr lang="en-US"/>
              <a:t>21-12-2020</a:t>
            </a:r>
          </a:p>
        </p:txBody>
      </p:sp>
      <p:sp>
        <p:nvSpPr>
          <p:cNvPr id="5" name="Footer Placeholder 4">
            <a:extLst>
              <a:ext uri="{FF2B5EF4-FFF2-40B4-BE49-F238E27FC236}">
                <a16:creationId xmlns:a16="http://schemas.microsoft.com/office/drawing/2014/main" id="{CE865A4D-B535-92D0-97D3-163C77334BDA}"/>
              </a:ext>
            </a:extLst>
          </p:cNvPr>
          <p:cNvSpPr>
            <a:spLocks noGrp="1"/>
          </p:cNvSpPr>
          <p:nvPr>
            <p:ph type="ftr" sz="quarter" idx="11"/>
          </p:nvPr>
        </p:nvSpPr>
        <p:spPr/>
        <p:txBody>
          <a:bodyPr/>
          <a:lstStyle/>
          <a:p>
            <a:r>
              <a:rPr lang="en-IN"/>
              <a:t>PCCOE Electronics &amp; Telecommunication Engg. 2020-21</a:t>
            </a:r>
          </a:p>
        </p:txBody>
      </p:sp>
      <p:sp>
        <p:nvSpPr>
          <p:cNvPr id="6" name="Slide Number Placeholder 5">
            <a:extLst>
              <a:ext uri="{FF2B5EF4-FFF2-40B4-BE49-F238E27FC236}">
                <a16:creationId xmlns:a16="http://schemas.microsoft.com/office/drawing/2014/main" id="{218D81B1-81DC-91BF-CF6C-5D03732A25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01324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2C46-46CA-3B80-1DED-B7D5230571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8F16E8-89F9-328C-0971-DE6B0373D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698425-6312-78CF-5150-A31492FBAFDF}"/>
              </a:ext>
            </a:extLst>
          </p:cNvPr>
          <p:cNvSpPr>
            <a:spLocks noGrp="1"/>
          </p:cNvSpPr>
          <p:nvPr>
            <p:ph type="dt" sz="half" idx="10"/>
          </p:nvPr>
        </p:nvSpPr>
        <p:spPr/>
        <p:txBody>
          <a:bodyPr/>
          <a:lstStyle/>
          <a:p>
            <a:r>
              <a:rPr lang="en-US"/>
              <a:t>21-12-2020</a:t>
            </a:r>
          </a:p>
        </p:txBody>
      </p:sp>
      <p:sp>
        <p:nvSpPr>
          <p:cNvPr id="5" name="Footer Placeholder 4">
            <a:extLst>
              <a:ext uri="{FF2B5EF4-FFF2-40B4-BE49-F238E27FC236}">
                <a16:creationId xmlns:a16="http://schemas.microsoft.com/office/drawing/2014/main" id="{E67941B7-A66B-F455-1AAD-3AA0C7A680CA}"/>
              </a:ext>
            </a:extLst>
          </p:cNvPr>
          <p:cNvSpPr>
            <a:spLocks noGrp="1"/>
          </p:cNvSpPr>
          <p:nvPr>
            <p:ph type="ftr" sz="quarter" idx="11"/>
          </p:nvPr>
        </p:nvSpPr>
        <p:spPr/>
        <p:txBody>
          <a:bodyPr/>
          <a:lstStyle/>
          <a:p>
            <a:r>
              <a:rPr lang="en-IN"/>
              <a:t>PCCOE Electronics &amp; Telecommunication Engg. 2020-21</a:t>
            </a:r>
          </a:p>
        </p:txBody>
      </p:sp>
      <p:sp>
        <p:nvSpPr>
          <p:cNvPr id="6" name="Slide Number Placeholder 5">
            <a:extLst>
              <a:ext uri="{FF2B5EF4-FFF2-40B4-BE49-F238E27FC236}">
                <a16:creationId xmlns:a16="http://schemas.microsoft.com/office/drawing/2014/main" id="{B979F806-5167-8836-7686-0C55B096A32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7377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619E-7FC7-C955-417C-3ED115145F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166C72-4A66-7CF9-B3A7-55557DB1D5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B0289B-BFDB-6836-9DB0-69F3FA2CC9E5}"/>
              </a:ext>
            </a:extLst>
          </p:cNvPr>
          <p:cNvSpPr>
            <a:spLocks noGrp="1"/>
          </p:cNvSpPr>
          <p:nvPr>
            <p:ph type="dt" sz="half" idx="10"/>
          </p:nvPr>
        </p:nvSpPr>
        <p:spPr/>
        <p:txBody>
          <a:bodyPr/>
          <a:lstStyle/>
          <a:p>
            <a:r>
              <a:rPr lang="en-US"/>
              <a:t>21-12-2020</a:t>
            </a:r>
          </a:p>
        </p:txBody>
      </p:sp>
      <p:sp>
        <p:nvSpPr>
          <p:cNvPr id="5" name="Footer Placeholder 4">
            <a:extLst>
              <a:ext uri="{FF2B5EF4-FFF2-40B4-BE49-F238E27FC236}">
                <a16:creationId xmlns:a16="http://schemas.microsoft.com/office/drawing/2014/main" id="{2178501D-B715-DE15-66C3-478B411F5B96}"/>
              </a:ext>
            </a:extLst>
          </p:cNvPr>
          <p:cNvSpPr>
            <a:spLocks noGrp="1"/>
          </p:cNvSpPr>
          <p:nvPr>
            <p:ph type="ftr" sz="quarter" idx="11"/>
          </p:nvPr>
        </p:nvSpPr>
        <p:spPr/>
        <p:txBody>
          <a:bodyPr/>
          <a:lstStyle/>
          <a:p>
            <a:r>
              <a:rPr lang="en-IN"/>
              <a:t>PCCOE Electronics &amp; Telecommunication Engg. 2020-21</a:t>
            </a:r>
          </a:p>
        </p:txBody>
      </p:sp>
      <p:sp>
        <p:nvSpPr>
          <p:cNvPr id="6" name="Slide Number Placeholder 5">
            <a:extLst>
              <a:ext uri="{FF2B5EF4-FFF2-40B4-BE49-F238E27FC236}">
                <a16:creationId xmlns:a16="http://schemas.microsoft.com/office/drawing/2014/main" id="{8DA50954-09ED-9741-C3A1-72BF0C855E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50669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985C-5A7A-F655-4214-2DEC93F4E8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F92BD2-77AF-E985-C655-2B61B74D20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5F871A-CFFA-F404-39FE-8E510A3B61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522CB9-D28D-5D29-BB5A-9E058648CE16}"/>
              </a:ext>
            </a:extLst>
          </p:cNvPr>
          <p:cNvSpPr>
            <a:spLocks noGrp="1"/>
          </p:cNvSpPr>
          <p:nvPr>
            <p:ph type="dt" sz="half" idx="10"/>
          </p:nvPr>
        </p:nvSpPr>
        <p:spPr/>
        <p:txBody>
          <a:bodyPr/>
          <a:lstStyle/>
          <a:p>
            <a:r>
              <a:rPr lang="en-US"/>
              <a:t>21-12-2020</a:t>
            </a:r>
          </a:p>
        </p:txBody>
      </p:sp>
      <p:sp>
        <p:nvSpPr>
          <p:cNvPr id="6" name="Footer Placeholder 5">
            <a:extLst>
              <a:ext uri="{FF2B5EF4-FFF2-40B4-BE49-F238E27FC236}">
                <a16:creationId xmlns:a16="http://schemas.microsoft.com/office/drawing/2014/main" id="{CF93E526-AD2E-6543-850D-7EECCF093B8E}"/>
              </a:ext>
            </a:extLst>
          </p:cNvPr>
          <p:cNvSpPr>
            <a:spLocks noGrp="1"/>
          </p:cNvSpPr>
          <p:nvPr>
            <p:ph type="ftr" sz="quarter" idx="11"/>
          </p:nvPr>
        </p:nvSpPr>
        <p:spPr/>
        <p:txBody>
          <a:bodyPr/>
          <a:lstStyle/>
          <a:p>
            <a:r>
              <a:rPr lang="en-IN"/>
              <a:t>PCCOE Electronics &amp; Telecommunication Engg. 2020-21</a:t>
            </a:r>
          </a:p>
        </p:txBody>
      </p:sp>
      <p:sp>
        <p:nvSpPr>
          <p:cNvPr id="7" name="Slide Number Placeholder 6">
            <a:extLst>
              <a:ext uri="{FF2B5EF4-FFF2-40B4-BE49-F238E27FC236}">
                <a16:creationId xmlns:a16="http://schemas.microsoft.com/office/drawing/2014/main" id="{6DD72461-A099-C206-EF11-9CDA3AD82B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48597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89E8-6C0C-620C-52E2-C85903C9A4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29474A-16A5-D6A4-BA2E-1A12039AE3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D30DAA-8744-AE19-4411-F3E419449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BC7125-ACB0-0B63-94E6-8A06D13D03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528CA-C061-3646-144D-7075F3D44D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1EDC87-44DD-33B8-5EA0-A6DF141570F8}"/>
              </a:ext>
            </a:extLst>
          </p:cNvPr>
          <p:cNvSpPr>
            <a:spLocks noGrp="1"/>
          </p:cNvSpPr>
          <p:nvPr>
            <p:ph type="dt" sz="half" idx="10"/>
          </p:nvPr>
        </p:nvSpPr>
        <p:spPr/>
        <p:txBody>
          <a:bodyPr/>
          <a:lstStyle/>
          <a:p>
            <a:r>
              <a:rPr lang="en-US"/>
              <a:t>21-12-2020</a:t>
            </a:r>
          </a:p>
        </p:txBody>
      </p:sp>
      <p:sp>
        <p:nvSpPr>
          <p:cNvPr id="8" name="Footer Placeholder 7">
            <a:extLst>
              <a:ext uri="{FF2B5EF4-FFF2-40B4-BE49-F238E27FC236}">
                <a16:creationId xmlns:a16="http://schemas.microsoft.com/office/drawing/2014/main" id="{2F8A154B-9F59-BA76-2CF5-9FB12C3CA312}"/>
              </a:ext>
            </a:extLst>
          </p:cNvPr>
          <p:cNvSpPr>
            <a:spLocks noGrp="1"/>
          </p:cNvSpPr>
          <p:nvPr>
            <p:ph type="ftr" sz="quarter" idx="11"/>
          </p:nvPr>
        </p:nvSpPr>
        <p:spPr/>
        <p:txBody>
          <a:bodyPr/>
          <a:lstStyle/>
          <a:p>
            <a:r>
              <a:rPr lang="en-IN"/>
              <a:t>PCCOE Electronics &amp; Telecommunication Engg. 2020-21</a:t>
            </a:r>
          </a:p>
        </p:txBody>
      </p:sp>
      <p:sp>
        <p:nvSpPr>
          <p:cNvPr id="9" name="Slide Number Placeholder 8">
            <a:extLst>
              <a:ext uri="{FF2B5EF4-FFF2-40B4-BE49-F238E27FC236}">
                <a16:creationId xmlns:a16="http://schemas.microsoft.com/office/drawing/2014/main" id="{1A349D5C-D1DF-624C-33B8-E249C4388E4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67684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ABAE-F685-ACE8-2495-B8F62A5A49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1811B6-CC6A-1877-83D5-3C633396FAB6}"/>
              </a:ext>
            </a:extLst>
          </p:cNvPr>
          <p:cNvSpPr>
            <a:spLocks noGrp="1"/>
          </p:cNvSpPr>
          <p:nvPr>
            <p:ph type="dt" sz="half" idx="10"/>
          </p:nvPr>
        </p:nvSpPr>
        <p:spPr/>
        <p:txBody>
          <a:bodyPr/>
          <a:lstStyle/>
          <a:p>
            <a:r>
              <a:rPr lang="en-US"/>
              <a:t>21-12-2020</a:t>
            </a:r>
          </a:p>
        </p:txBody>
      </p:sp>
      <p:sp>
        <p:nvSpPr>
          <p:cNvPr id="4" name="Footer Placeholder 3">
            <a:extLst>
              <a:ext uri="{FF2B5EF4-FFF2-40B4-BE49-F238E27FC236}">
                <a16:creationId xmlns:a16="http://schemas.microsoft.com/office/drawing/2014/main" id="{C7E7C378-30CF-EF5A-90DD-DD8C95A56191}"/>
              </a:ext>
            </a:extLst>
          </p:cNvPr>
          <p:cNvSpPr>
            <a:spLocks noGrp="1"/>
          </p:cNvSpPr>
          <p:nvPr>
            <p:ph type="ftr" sz="quarter" idx="11"/>
          </p:nvPr>
        </p:nvSpPr>
        <p:spPr/>
        <p:txBody>
          <a:bodyPr/>
          <a:lstStyle/>
          <a:p>
            <a:r>
              <a:rPr lang="en-IN"/>
              <a:t>PCCOE Electronics &amp; Telecommunication Engg. 2020-21</a:t>
            </a:r>
          </a:p>
        </p:txBody>
      </p:sp>
      <p:sp>
        <p:nvSpPr>
          <p:cNvPr id="5" name="Slide Number Placeholder 4">
            <a:extLst>
              <a:ext uri="{FF2B5EF4-FFF2-40B4-BE49-F238E27FC236}">
                <a16:creationId xmlns:a16="http://schemas.microsoft.com/office/drawing/2014/main" id="{B99379C4-3C05-58EA-4564-B86995F2EB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51716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132EFB-2971-58E7-350A-81D3AEB9C5F1}"/>
              </a:ext>
            </a:extLst>
          </p:cNvPr>
          <p:cNvSpPr>
            <a:spLocks noGrp="1"/>
          </p:cNvSpPr>
          <p:nvPr>
            <p:ph type="dt" sz="half" idx="10"/>
          </p:nvPr>
        </p:nvSpPr>
        <p:spPr/>
        <p:txBody>
          <a:bodyPr/>
          <a:lstStyle/>
          <a:p>
            <a:r>
              <a:rPr lang="en-US"/>
              <a:t>21-12-2020</a:t>
            </a:r>
          </a:p>
        </p:txBody>
      </p:sp>
      <p:sp>
        <p:nvSpPr>
          <p:cNvPr id="3" name="Footer Placeholder 2">
            <a:extLst>
              <a:ext uri="{FF2B5EF4-FFF2-40B4-BE49-F238E27FC236}">
                <a16:creationId xmlns:a16="http://schemas.microsoft.com/office/drawing/2014/main" id="{C4B25345-66F3-19B0-EFA0-A1A4AB9078C9}"/>
              </a:ext>
            </a:extLst>
          </p:cNvPr>
          <p:cNvSpPr>
            <a:spLocks noGrp="1"/>
          </p:cNvSpPr>
          <p:nvPr>
            <p:ph type="ftr" sz="quarter" idx="11"/>
          </p:nvPr>
        </p:nvSpPr>
        <p:spPr/>
        <p:txBody>
          <a:bodyPr/>
          <a:lstStyle/>
          <a:p>
            <a:r>
              <a:rPr lang="en-IN"/>
              <a:t>PCCOE Electronics &amp; Telecommunication Engg. 2020-21</a:t>
            </a:r>
          </a:p>
        </p:txBody>
      </p:sp>
      <p:sp>
        <p:nvSpPr>
          <p:cNvPr id="4" name="Slide Number Placeholder 3">
            <a:extLst>
              <a:ext uri="{FF2B5EF4-FFF2-40B4-BE49-F238E27FC236}">
                <a16:creationId xmlns:a16="http://schemas.microsoft.com/office/drawing/2014/main" id="{9987C222-6690-FE5C-9202-828D99F463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14042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648F-AB3D-E6BE-9190-B7F7F6EEED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70AAAD-F8DC-4188-81DE-EBE15458B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54DC20-86F2-9B90-411A-D657BDBC9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83FFAA-A2BA-82F7-42B5-6707B4BF8FB0}"/>
              </a:ext>
            </a:extLst>
          </p:cNvPr>
          <p:cNvSpPr>
            <a:spLocks noGrp="1"/>
          </p:cNvSpPr>
          <p:nvPr>
            <p:ph type="dt" sz="half" idx="10"/>
          </p:nvPr>
        </p:nvSpPr>
        <p:spPr/>
        <p:txBody>
          <a:bodyPr/>
          <a:lstStyle/>
          <a:p>
            <a:r>
              <a:rPr lang="en-US"/>
              <a:t>21-12-2020</a:t>
            </a:r>
          </a:p>
        </p:txBody>
      </p:sp>
      <p:sp>
        <p:nvSpPr>
          <p:cNvPr id="6" name="Footer Placeholder 5">
            <a:extLst>
              <a:ext uri="{FF2B5EF4-FFF2-40B4-BE49-F238E27FC236}">
                <a16:creationId xmlns:a16="http://schemas.microsoft.com/office/drawing/2014/main" id="{B8FDB982-0240-56EB-B78F-7FC807083E74}"/>
              </a:ext>
            </a:extLst>
          </p:cNvPr>
          <p:cNvSpPr>
            <a:spLocks noGrp="1"/>
          </p:cNvSpPr>
          <p:nvPr>
            <p:ph type="ftr" sz="quarter" idx="11"/>
          </p:nvPr>
        </p:nvSpPr>
        <p:spPr/>
        <p:txBody>
          <a:bodyPr/>
          <a:lstStyle/>
          <a:p>
            <a:r>
              <a:rPr lang="en-IN"/>
              <a:t>PCCOE Electronics &amp; Telecommunication Engg. 2020-21</a:t>
            </a:r>
          </a:p>
        </p:txBody>
      </p:sp>
      <p:sp>
        <p:nvSpPr>
          <p:cNvPr id="7" name="Slide Number Placeholder 6">
            <a:extLst>
              <a:ext uri="{FF2B5EF4-FFF2-40B4-BE49-F238E27FC236}">
                <a16:creationId xmlns:a16="http://schemas.microsoft.com/office/drawing/2014/main" id="{BABA7C6D-01F8-6E62-932A-554D7EFC5F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3618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60A7E-2C26-735D-CC8F-1540A17CAC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AAC2D3-170F-F543-21F2-0289588E46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02D3053-B910-6983-765F-995AE4509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3CAFF0-2572-1CB2-C8DE-65C36932B26F}"/>
              </a:ext>
            </a:extLst>
          </p:cNvPr>
          <p:cNvSpPr>
            <a:spLocks noGrp="1"/>
          </p:cNvSpPr>
          <p:nvPr>
            <p:ph type="dt" sz="half" idx="10"/>
          </p:nvPr>
        </p:nvSpPr>
        <p:spPr/>
        <p:txBody>
          <a:bodyPr/>
          <a:lstStyle/>
          <a:p>
            <a:r>
              <a:rPr lang="en-US"/>
              <a:t>21-12-2020</a:t>
            </a:r>
          </a:p>
        </p:txBody>
      </p:sp>
      <p:sp>
        <p:nvSpPr>
          <p:cNvPr id="6" name="Footer Placeholder 5">
            <a:extLst>
              <a:ext uri="{FF2B5EF4-FFF2-40B4-BE49-F238E27FC236}">
                <a16:creationId xmlns:a16="http://schemas.microsoft.com/office/drawing/2014/main" id="{138C52E2-847C-8E53-61E1-81A0F9292467}"/>
              </a:ext>
            </a:extLst>
          </p:cNvPr>
          <p:cNvSpPr>
            <a:spLocks noGrp="1"/>
          </p:cNvSpPr>
          <p:nvPr>
            <p:ph type="ftr" sz="quarter" idx="11"/>
          </p:nvPr>
        </p:nvSpPr>
        <p:spPr/>
        <p:txBody>
          <a:bodyPr/>
          <a:lstStyle/>
          <a:p>
            <a:r>
              <a:rPr lang="en-IN"/>
              <a:t>PCCOE Electronics &amp; Telecommunication Engg. 2020-21</a:t>
            </a:r>
          </a:p>
        </p:txBody>
      </p:sp>
      <p:sp>
        <p:nvSpPr>
          <p:cNvPr id="7" name="Slide Number Placeholder 6">
            <a:extLst>
              <a:ext uri="{FF2B5EF4-FFF2-40B4-BE49-F238E27FC236}">
                <a16:creationId xmlns:a16="http://schemas.microsoft.com/office/drawing/2014/main" id="{69207BD9-9283-5499-0959-9D9FF1E8D30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4171839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44F775-995A-F679-959D-045474558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834FC9-DFBD-DC67-36BA-E3E4D86CF4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B5414C-DBB1-067B-F878-9DCF065C24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21-12-2020</a:t>
            </a:r>
          </a:p>
        </p:txBody>
      </p:sp>
      <p:sp>
        <p:nvSpPr>
          <p:cNvPr id="5" name="Footer Placeholder 4">
            <a:extLst>
              <a:ext uri="{FF2B5EF4-FFF2-40B4-BE49-F238E27FC236}">
                <a16:creationId xmlns:a16="http://schemas.microsoft.com/office/drawing/2014/main" id="{298ED4AB-C543-8A15-E6FC-4D0AA2013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PCCOE Electronics &amp; Telecommunication Engg. 2020-21</a:t>
            </a:r>
          </a:p>
        </p:txBody>
      </p:sp>
      <p:sp>
        <p:nvSpPr>
          <p:cNvPr id="6" name="Slide Number Placeholder 5">
            <a:extLst>
              <a:ext uri="{FF2B5EF4-FFF2-40B4-BE49-F238E27FC236}">
                <a16:creationId xmlns:a16="http://schemas.microsoft.com/office/drawing/2014/main" id="{CD9C5570-7F01-BF3D-C19B-0F4E28B08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202458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www.sparkfun.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electronicshub.org/" TargetMode="External"/><Relationship Id="rId5" Type="http://schemas.openxmlformats.org/officeDocument/2006/relationships/hyperlink" Target="http://www.blynk.io/" TargetMode="External"/><Relationship Id="rId4" Type="http://schemas.openxmlformats.org/officeDocument/2006/relationships/hyperlink" Target="http://www.arduino.cc/"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716769-85CE-45AC-9D0A-1A8AB9EDE3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a:t>
            </a:fld>
            <a:endParaRPr lang="en-IN"/>
          </a:p>
        </p:txBody>
      </p:sp>
      <p:pic>
        <p:nvPicPr>
          <p:cNvPr id="4" name="Google Shape;86;p1" descr="F:\Niranjan Work\A I S S M S\AISSMS PPT Profile Page\PPT Design 6\01.jpg01">
            <a:extLst>
              <a:ext uri="{FF2B5EF4-FFF2-40B4-BE49-F238E27FC236}">
                <a16:creationId xmlns:a16="http://schemas.microsoft.com/office/drawing/2014/main" id="{AC9E53BF-358B-B6D1-D15A-3E7D14BC3E02}"/>
              </a:ext>
            </a:extLst>
          </p:cNvPr>
          <p:cNvPicPr preferRelativeResize="0"/>
          <p:nvPr/>
        </p:nvPicPr>
        <p:blipFill rotWithShape="1">
          <a:blip r:embed="rId2"/>
          <a:srcRect/>
          <a:stretch>
            <a:fillRect/>
          </a:stretch>
        </p:blipFill>
        <p:spPr>
          <a:xfrm>
            <a:off x="3810" y="1"/>
            <a:ext cx="12188190" cy="6858000"/>
          </a:xfrm>
          <a:prstGeom prst="rect">
            <a:avLst/>
          </a:prstGeom>
          <a:noFill/>
          <a:ln>
            <a:noFill/>
          </a:ln>
        </p:spPr>
      </p:pic>
      <p:pic>
        <p:nvPicPr>
          <p:cNvPr id="5" name="Google Shape;88;p1" descr="IOIT 2">
            <a:extLst>
              <a:ext uri="{FF2B5EF4-FFF2-40B4-BE49-F238E27FC236}">
                <a16:creationId xmlns:a16="http://schemas.microsoft.com/office/drawing/2014/main" id="{E330D956-AD43-250F-3142-E805CFA3B9A1}"/>
              </a:ext>
            </a:extLst>
          </p:cNvPr>
          <p:cNvPicPr preferRelativeResize="0"/>
          <p:nvPr/>
        </p:nvPicPr>
        <p:blipFill rotWithShape="1">
          <a:blip r:embed="rId3"/>
          <a:srcRect b="15067"/>
          <a:stretch>
            <a:fillRect/>
          </a:stretch>
        </p:blipFill>
        <p:spPr>
          <a:xfrm>
            <a:off x="3541715" y="924931"/>
            <a:ext cx="5108569" cy="1230441"/>
          </a:xfrm>
          <a:prstGeom prst="rect">
            <a:avLst/>
          </a:prstGeom>
          <a:noFill/>
          <a:ln>
            <a:noFill/>
          </a:ln>
        </p:spPr>
      </p:pic>
      <p:sp>
        <p:nvSpPr>
          <p:cNvPr id="7" name="TextBox 6">
            <a:extLst>
              <a:ext uri="{FF2B5EF4-FFF2-40B4-BE49-F238E27FC236}">
                <a16:creationId xmlns:a16="http://schemas.microsoft.com/office/drawing/2014/main" id="{1C284533-72BB-2417-EB25-6D534FCEECB8}"/>
              </a:ext>
            </a:extLst>
          </p:cNvPr>
          <p:cNvSpPr txBox="1"/>
          <p:nvPr/>
        </p:nvSpPr>
        <p:spPr>
          <a:xfrm>
            <a:off x="4833258" y="2895636"/>
            <a:ext cx="2237014" cy="1200329"/>
          </a:xfrm>
          <a:prstGeom prst="rect">
            <a:avLst/>
          </a:prstGeom>
          <a:noFill/>
        </p:spPr>
        <p:txBody>
          <a:bodyPr wrap="square">
            <a:spAutoFit/>
          </a:bodyPr>
          <a:lstStyle/>
          <a:p>
            <a:r>
              <a:rPr lang="en-IN" sz="2400" b="1" dirty="0">
                <a:solidFill>
                  <a:srgbClr val="FF0000"/>
                </a:solidFill>
                <a:latin typeface="Times New Roman" panose="02020603050405020304" pitchFamily="18" charset="0"/>
                <a:cs typeface="Times New Roman" panose="02020603050405020304" pitchFamily="18" charset="0"/>
              </a:rPr>
              <a:t>A Presentation</a:t>
            </a:r>
          </a:p>
          <a:p>
            <a:r>
              <a:rPr lang="en-IN" sz="2400" b="1" dirty="0">
                <a:solidFill>
                  <a:srgbClr val="FF0000"/>
                </a:solidFill>
              </a:rPr>
              <a:t>           On</a:t>
            </a:r>
          </a:p>
          <a:p>
            <a:endParaRPr lang="en-IN" sz="2400" b="1"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A4DE7BE-A922-E72C-E01B-57695EA19BC2}"/>
              </a:ext>
            </a:extLst>
          </p:cNvPr>
          <p:cNvSpPr txBox="1"/>
          <p:nvPr/>
        </p:nvSpPr>
        <p:spPr>
          <a:xfrm>
            <a:off x="2017799" y="3880040"/>
            <a:ext cx="8156400" cy="523220"/>
          </a:xfrm>
          <a:prstGeom prst="rect">
            <a:avLst/>
          </a:prstGeom>
          <a:noFill/>
        </p:spPr>
        <p:txBody>
          <a:bodyPr wrap="none" rtlCol="0">
            <a:spAutoFit/>
          </a:bodyPr>
          <a:lstStyle/>
          <a:p>
            <a:r>
              <a:rPr lang="en-IN" sz="2800" b="1" kern="1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Parking Detection and Obstacle Notification System</a:t>
            </a:r>
            <a:endParaRPr lang="en-IN" sz="2800" dirty="0">
              <a:solidFill>
                <a:schemeClr val="accent1">
                  <a:lumMod val="50000"/>
                </a:schemeClr>
              </a:solidFill>
            </a:endParaRPr>
          </a:p>
        </p:txBody>
      </p:sp>
      <p:sp>
        <p:nvSpPr>
          <p:cNvPr id="9" name="TextBox 8">
            <a:extLst>
              <a:ext uri="{FF2B5EF4-FFF2-40B4-BE49-F238E27FC236}">
                <a16:creationId xmlns:a16="http://schemas.microsoft.com/office/drawing/2014/main" id="{ED113AEE-13D9-CBF6-6258-51DA74734131}"/>
              </a:ext>
            </a:extLst>
          </p:cNvPr>
          <p:cNvSpPr txBox="1"/>
          <p:nvPr/>
        </p:nvSpPr>
        <p:spPr>
          <a:xfrm>
            <a:off x="6743700" y="4580164"/>
            <a:ext cx="3241222" cy="923330"/>
          </a:xfrm>
          <a:prstGeom prst="rect">
            <a:avLst/>
          </a:prstGeom>
          <a:noFill/>
        </p:spPr>
        <p:txBody>
          <a:bodyPr wrap="square" rtlCol="0">
            <a:spAutoFit/>
          </a:bodyPr>
          <a:lstStyle/>
          <a:p>
            <a:r>
              <a:rPr lang="en-IN" sz="1800" b="1" dirty="0">
                <a:solidFill>
                  <a:srgbClr val="FF0000"/>
                </a:solidFill>
                <a:latin typeface="Times New Roman" panose="02020603050405020304" pitchFamily="18" charset="0"/>
                <a:cs typeface="Times New Roman" panose="02020603050405020304" pitchFamily="18" charset="0"/>
              </a:rPr>
              <a:t>By Team name</a:t>
            </a:r>
          </a:p>
          <a:p>
            <a:r>
              <a:rPr lang="en-US" altLang="en-IN" b="1" dirty="0">
                <a:solidFill>
                  <a:srgbClr val="FF0000"/>
                </a:solidFill>
                <a:latin typeface="Times New Roman" panose="02020603050405020304" pitchFamily="18" charset="0"/>
                <a:cs typeface="Times New Roman" panose="02020603050405020304" pitchFamily="18" charset="0"/>
              </a:rPr>
              <a:t>39</a:t>
            </a:r>
            <a:r>
              <a:rPr lang="en-US" altLang="en-IN" sz="1800" b="1" dirty="0">
                <a:solidFill>
                  <a:srgbClr val="FF0000"/>
                </a:solidFill>
                <a:latin typeface="Times New Roman" panose="02020603050405020304" pitchFamily="18" charset="0"/>
                <a:cs typeface="Times New Roman" panose="02020603050405020304" pitchFamily="18" charset="0"/>
              </a:rPr>
              <a:t>. </a:t>
            </a:r>
            <a:r>
              <a:rPr lang="en-US" altLang="en-IN" b="1" dirty="0">
                <a:solidFill>
                  <a:srgbClr val="FF0000"/>
                </a:solidFill>
                <a:latin typeface="Times New Roman" panose="02020603050405020304" pitchFamily="18" charset="0"/>
                <a:cs typeface="Times New Roman" panose="02020603050405020304" pitchFamily="18" charset="0"/>
              </a:rPr>
              <a:t>PRANJALI GANGARDE</a:t>
            </a:r>
            <a:endParaRPr lang="en-US" altLang="en-IN" sz="1800" b="1" dirty="0">
              <a:solidFill>
                <a:srgbClr val="FF0000"/>
              </a:solidFill>
              <a:latin typeface="Times New Roman" panose="02020603050405020304" pitchFamily="18" charset="0"/>
              <a:cs typeface="Times New Roman" panose="02020603050405020304" pitchFamily="18" charset="0"/>
            </a:endParaRPr>
          </a:p>
          <a:p>
            <a:r>
              <a:rPr lang="en-US" altLang="en-IN" b="1" dirty="0">
                <a:solidFill>
                  <a:srgbClr val="FF0000"/>
                </a:solidFill>
                <a:latin typeface="Times New Roman" panose="02020603050405020304" pitchFamily="18" charset="0"/>
                <a:cs typeface="Times New Roman" panose="02020603050405020304" pitchFamily="18" charset="0"/>
              </a:rPr>
              <a:t>47</a:t>
            </a:r>
            <a:r>
              <a:rPr lang="en-US" altLang="en-IN" sz="1800" b="1" dirty="0">
                <a:solidFill>
                  <a:srgbClr val="FF0000"/>
                </a:solidFill>
                <a:latin typeface="Times New Roman" panose="02020603050405020304" pitchFamily="18" charset="0"/>
                <a:cs typeface="Times New Roman" panose="02020603050405020304" pitchFamily="18" charset="0"/>
              </a:rPr>
              <a:t>. SAKSHI GUDADE</a:t>
            </a:r>
            <a:endParaRPr lang="en-IN" dirty="0"/>
          </a:p>
        </p:txBody>
      </p:sp>
      <p:sp>
        <p:nvSpPr>
          <p:cNvPr id="10" name="TextBox 9">
            <a:extLst>
              <a:ext uri="{FF2B5EF4-FFF2-40B4-BE49-F238E27FC236}">
                <a16:creationId xmlns:a16="http://schemas.microsoft.com/office/drawing/2014/main" id="{83BC381D-D05A-8018-004E-D79E70A6FEBF}"/>
              </a:ext>
            </a:extLst>
          </p:cNvPr>
          <p:cNvSpPr txBox="1"/>
          <p:nvPr/>
        </p:nvSpPr>
        <p:spPr>
          <a:xfrm>
            <a:off x="3641271" y="5481597"/>
            <a:ext cx="3197478" cy="646331"/>
          </a:xfrm>
          <a:prstGeom prst="rect">
            <a:avLst/>
          </a:prstGeom>
          <a:noFill/>
        </p:spPr>
        <p:txBody>
          <a:bodyPr wrap="none" rtlCol="0">
            <a:spAutoFit/>
          </a:bodyPr>
          <a:lstStyle/>
          <a:p>
            <a:r>
              <a:rPr lang="en-GB" altLang="en-US" sz="1800" dirty="0">
                <a:solidFill>
                  <a:schemeClr val="tx1"/>
                </a:solidFill>
                <a:latin typeface="Cambria" pitchFamily="18" charset="0"/>
                <a:cs typeface="Times New Roman" pitchFamily="18" charset="0"/>
              </a:rPr>
              <a:t>Guided By : </a:t>
            </a:r>
            <a:r>
              <a:rPr lang="en-GB" altLang="en-US" sz="1800" b="1" dirty="0" err="1">
                <a:latin typeface="Cambria" pitchFamily="18" charset="0"/>
                <a:cs typeface="Times New Roman" pitchFamily="18" charset="0"/>
              </a:rPr>
              <a:t>Dr.</a:t>
            </a:r>
            <a:r>
              <a:rPr lang="en-GB" altLang="en-US" sz="1800" b="1" dirty="0">
                <a:latin typeface="Cambria" pitchFamily="18" charset="0"/>
                <a:cs typeface="Times New Roman" pitchFamily="18" charset="0"/>
              </a:rPr>
              <a:t> Vineeta Philip</a:t>
            </a:r>
            <a:endParaRPr lang="en-GB" altLang="en-US" sz="1800" b="1" dirty="0">
              <a:solidFill>
                <a:schemeClr val="tx1"/>
              </a:solidFill>
              <a:latin typeface="Cambria" pitchFamily="18" charset="0"/>
              <a:cs typeface="Times New Roman" pitchFamily="18" charset="0"/>
            </a:endParaRPr>
          </a:p>
          <a:p>
            <a:endParaRPr lang="en-IN" dirty="0"/>
          </a:p>
        </p:txBody>
      </p:sp>
    </p:spTree>
    <p:extLst>
      <p:ext uri="{BB962C8B-B14F-4D97-AF65-F5344CB8AC3E}">
        <p14:creationId xmlns:p14="http://schemas.microsoft.com/office/powerpoint/2010/main" val="2111059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988FA4-B5EC-8FB3-012F-C0F35AEF745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10</a:t>
            </a:fld>
            <a:endParaRPr lang="en-IN"/>
          </a:p>
        </p:txBody>
      </p:sp>
      <p:sp>
        <p:nvSpPr>
          <p:cNvPr id="3" name="TextBox 2">
            <a:extLst>
              <a:ext uri="{FF2B5EF4-FFF2-40B4-BE49-F238E27FC236}">
                <a16:creationId xmlns:a16="http://schemas.microsoft.com/office/drawing/2014/main" id="{EE86DF75-9B72-8F73-3983-C5EA805C0378}"/>
              </a:ext>
            </a:extLst>
          </p:cNvPr>
          <p:cNvSpPr txBox="1"/>
          <p:nvPr/>
        </p:nvSpPr>
        <p:spPr>
          <a:xfrm>
            <a:off x="3886200" y="501162"/>
            <a:ext cx="370319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FLOW CHART</a:t>
            </a:r>
            <a:endParaRPr lang="en-IN"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9D4C8B7-AB33-31F9-3B1A-ACAE3C3F8758}"/>
              </a:ext>
            </a:extLst>
          </p:cNvPr>
          <p:cNvPicPr>
            <a:picLocks noChangeAspect="1"/>
          </p:cNvPicPr>
          <p:nvPr/>
        </p:nvPicPr>
        <p:blipFill>
          <a:blip r:embed="rId2"/>
          <a:stretch>
            <a:fillRect/>
          </a:stretch>
        </p:blipFill>
        <p:spPr>
          <a:xfrm>
            <a:off x="2453054" y="1362808"/>
            <a:ext cx="7104183" cy="5222629"/>
          </a:xfrm>
          <a:prstGeom prst="rect">
            <a:avLst/>
          </a:prstGeom>
        </p:spPr>
      </p:pic>
    </p:spTree>
    <p:extLst>
      <p:ext uri="{BB962C8B-B14F-4D97-AF65-F5344CB8AC3E}">
        <p14:creationId xmlns:p14="http://schemas.microsoft.com/office/powerpoint/2010/main" val="64088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0" name="Google Shape;380;p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endParaRPr/>
          </a:p>
        </p:txBody>
      </p:sp>
      <p:pic>
        <p:nvPicPr>
          <p:cNvPr id="4098" name="Picture 2">
            <a:extLst>
              <a:ext uri="{FF2B5EF4-FFF2-40B4-BE49-F238E27FC236}">
                <a16:creationId xmlns:a16="http://schemas.microsoft.com/office/drawing/2014/main" id="{14420254-5D21-A9E6-884B-F5A85373C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76;p21"/>
          <p:cNvSpPr txBox="1">
            <a:spLocks/>
          </p:cNvSpPr>
          <p:nvPr/>
        </p:nvSpPr>
        <p:spPr>
          <a:xfrm>
            <a:off x="-1675938" y="136525"/>
            <a:ext cx="10515600" cy="1113692"/>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400"/>
              <a:buFont typeface="Times New Roman"/>
              <a:buNone/>
            </a:pPr>
            <a:r>
              <a:rPr lang="en-IN" sz="4000" b="1" dirty="0">
                <a:solidFill>
                  <a:srgbClr val="FF0000"/>
                </a:solidFill>
                <a:latin typeface="Times New Roman"/>
                <a:ea typeface="Times New Roman"/>
                <a:cs typeface="Times New Roman"/>
                <a:sym typeface="Times New Roman"/>
              </a:rPr>
              <a:t>EXPECTED OUTCOMES</a:t>
            </a:r>
            <a:endParaRPr lang="en-IN" sz="4000" b="1" dirty="0">
              <a:solidFill>
                <a:srgbClr val="FF0000"/>
              </a:solidFill>
            </a:endParaRPr>
          </a:p>
        </p:txBody>
      </p:sp>
      <p:sp>
        <p:nvSpPr>
          <p:cNvPr id="6" name="TextBox 5">
            <a:extLst>
              <a:ext uri="{FF2B5EF4-FFF2-40B4-BE49-F238E27FC236}">
                <a16:creationId xmlns:a16="http://schemas.microsoft.com/office/drawing/2014/main" id="{409D4972-4851-8581-87EA-8A1089BF02CF}"/>
              </a:ext>
            </a:extLst>
          </p:cNvPr>
          <p:cNvSpPr txBox="1"/>
          <p:nvPr/>
        </p:nvSpPr>
        <p:spPr>
          <a:xfrm>
            <a:off x="559026" y="2010996"/>
            <a:ext cx="3955313" cy="31700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detection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parking violations.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challan process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reduced manual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Instant alerts via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Blynk app</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vehicle owners.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compliance with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parking regulations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scalable system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suitable for broader deployment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2"/>
          <p:cNvSpPr txBox="1">
            <a:spLocks noGrp="1"/>
          </p:cNvSpPr>
          <p:nvPr>
            <p:ph type="title"/>
          </p:nvPr>
        </p:nvSpPr>
        <p:spPr>
          <a:xfrm>
            <a:off x="838200" y="128955"/>
            <a:ext cx="10515600" cy="111369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IN" b="1" dirty="0">
                <a:solidFill>
                  <a:srgbClr val="FF0000"/>
                </a:solidFill>
                <a:latin typeface="Times New Roman"/>
                <a:ea typeface="Times New Roman"/>
                <a:cs typeface="Times New Roman"/>
                <a:sym typeface="Times New Roman"/>
              </a:rPr>
              <a:t>REFERENCES</a:t>
            </a:r>
            <a:endParaRPr b="1" dirty="0">
              <a:solidFill>
                <a:srgbClr val="FF0000"/>
              </a:solidFill>
            </a:endParaRPr>
          </a:p>
        </p:txBody>
      </p:sp>
      <p:sp>
        <p:nvSpPr>
          <p:cNvPr id="389" name="Google Shape;389;p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endParaRPr/>
          </a:p>
        </p:txBody>
      </p:sp>
      <p:pic>
        <p:nvPicPr>
          <p:cNvPr id="2" name="Picture 1">
            <a:extLst>
              <a:ext uri="{FF2B5EF4-FFF2-40B4-BE49-F238E27FC236}">
                <a16:creationId xmlns:a16="http://schemas.microsoft.com/office/drawing/2014/main" id="{54D2C617-45B8-2969-9E29-9FB567B5D945}"/>
              </a:ext>
            </a:extLst>
          </p:cNvPr>
          <p:cNvPicPr>
            <a:picLocks noChangeAspect="1"/>
          </p:cNvPicPr>
          <p:nvPr/>
        </p:nvPicPr>
        <p:blipFill>
          <a:blip r:embed="rId3"/>
          <a:stretch>
            <a:fillRect/>
          </a:stretch>
        </p:blipFill>
        <p:spPr>
          <a:xfrm>
            <a:off x="0" y="-1"/>
            <a:ext cx="12192000" cy="6898105"/>
          </a:xfrm>
          <a:prstGeom prst="rect">
            <a:avLst/>
          </a:prstGeom>
        </p:spPr>
      </p:pic>
      <p:sp>
        <p:nvSpPr>
          <p:cNvPr id="5" name="Google Shape;376;p21">
            <a:extLst>
              <a:ext uri="{FF2B5EF4-FFF2-40B4-BE49-F238E27FC236}">
                <a16:creationId xmlns:a16="http://schemas.microsoft.com/office/drawing/2014/main" id="{F72C1187-AE6E-DDED-0EBA-81BAC9902969}"/>
              </a:ext>
            </a:extLst>
          </p:cNvPr>
          <p:cNvSpPr txBox="1">
            <a:spLocks/>
          </p:cNvSpPr>
          <p:nvPr/>
        </p:nvSpPr>
        <p:spPr>
          <a:xfrm>
            <a:off x="546691" y="507565"/>
            <a:ext cx="10515600" cy="1113692"/>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400"/>
              <a:buFont typeface="Times New Roman"/>
              <a:buNone/>
            </a:pPr>
            <a:r>
              <a:rPr lang="en-IN" sz="4000" b="1" dirty="0">
                <a:solidFill>
                  <a:srgbClr val="FF0000"/>
                </a:solidFill>
                <a:latin typeface="Times New Roman"/>
                <a:ea typeface="Times New Roman"/>
                <a:cs typeface="Times New Roman"/>
                <a:sym typeface="Times New Roman"/>
              </a:rPr>
              <a:t>References</a:t>
            </a:r>
            <a:endParaRPr lang="en-IN" sz="4000" b="1" dirty="0">
              <a:solidFill>
                <a:srgbClr val="FF0000"/>
              </a:solidFill>
            </a:endParaRPr>
          </a:p>
        </p:txBody>
      </p:sp>
      <p:sp>
        <p:nvSpPr>
          <p:cNvPr id="6" name="TextBox 5">
            <a:extLst>
              <a:ext uri="{FF2B5EF4-FFF2-40B4-BE49-F238E27FC236}">
                <a16:creationId xmlns:a16="http://schemas.microsoft.com/office/drawing/2014/main" id="{21C81E85-8C59-AEAB-B99F-78E19FEB85F1}"/>
              </a:ext>
            </a:extLst>
          </p:cNvPr>
          <p:cNvSpPr txBox="1"/>
          <p:nvPr/>
        </p:nvSpPr>
        <p:spPr>
          <a:xfrm>
            <a:off x="1129709" y="1960685"/>
            <a:ext cx="6036022" cy="31085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IoT-Based Parking Management System – IEEE Research Paper.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 and Sensor Documentation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www.arduino.cc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Blynk Development Resources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5"/>
              </a:rPr>
              <a:t>www.blynk.io</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RFID Overview – Electronics Hub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6"/>
              </a:rPr>
              <a:t>www.electronicshub.org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Ultrasonic Sensor Applications –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SparkFun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7"/>
              </a:rPr>
              <a:t>www.sparkfun.com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2"/>
          <p:cNvSpPr txBox="1">
            <a:spLocks noGrp="1"/>
          </p:cNvSpPr>
          <p:nvPr>
            <p:ph type="title"/>
          </p:nvPr>
        </p:nvSpPr>
        <p:spPr>
          <a:xfrm>
            <a:off x="838200" y="128955"/>
            <a:ext cx="10515600" cy="111369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endParaRPr dirty="0"/>
          </a:p>
        </p:txBody>
      </p:sp>
      <p:sp>
        <p:nvSpPr>
          <p:cNvPr id="389" name="Google Shape;389;p2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endParaRPr/>
          </a:p>
        </p:txBody>
      </p:sp>
      <p:pic>
        <p:nvPicPr>
          <p:cNvPr id="4" name="Picture 3">
            <a:extLst>
              <a:ext uri="{FF2B5EF4-FFF2-40B4-BE49-F238E27FC236}">
                <a16:creationId xmlns:a16="http://schemas.microsoft.com/office/drawing/2014/main" id="{2E40F0B3-BE6F-4DF5-30B9-B6EF270CC9A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99166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 name="Google Shape;99;p2"/>
          <p:cNvSpPr txBox="1">
            <a:spLocks noGrp="1"/>
          </p:cNvSpPr>
          <p:nvPr>
            <p:ph idx="1"/>
          </p:nvPr>
        </p:nvSpPr>
        <p:spPr>
          <a:xfrm>
            <a:off x="6671199" y="292279"/>
            <a:ext cx="5994293" cy="5442606"/>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dk1"/>
              </a:buClr>
              <a:buSzPts val="2800"/>
              <a:buFont typeface="Wingdings" panose="05000000000000000000" pitchFamily="2" charset="2"/>
              <a:buChar char="§"/>
            </a:pPr>
            <a:r>
              <a:rPr lang="en-IN" b="1" dirty="0">
                <a:solidFill>
                  <a:srgbClr val="FFFF00"/>
                </a:solidFill>
                <a:latin typeface="Times New Roman" panose="02020603050405020304" pitchFamily="18" charset="0"/>
                <a:ea typeface="Times New Roman"/>
                <a:cs typeface="Times New Roman" panose="02020603050405020304" pitchFamily="18" charset="0"/>
                <a:sym typeface="Times New Roman"/>
              </a:rPr>
              <a:t>Introduction</a:t>
            </a:r>
            <a:endParaRPr b="1" dirty="0">
              <a:solidFill>
                <a:srgbClr val="FFFF00"/>
              </a:solidFill>
              <a:latin typeface="Times New Roman" panose="02020603050405020304" pitchFamily="18" charset="0"/>
              <a:cs typeface="Times New Roman" panose="02020603050405020304" pitchFamily="18" charset="0"/>
            </a:endParaRPr>
          </a:p>
          <a:p>
            <a:pPr lvl="0" indent="-457200" algn="l" rtl="0">
              <a:lnSpc>
                <a:spcPct val="90000"/>
              </a:lnSpc>
              <a:spcBef>
                <a:spcPts val="1000"/>
              </a:spcBef>
              <a:spcAft>
                <a:spcPts val="0"/>
              </a:spcAft>
              <a:buClr>
                <a:schemeClr val="dk1"/>
              </a:buClr>
              <a:buSzPts val="2800"/>
              <a:buFont typeface="Wingdings" panose="05000000000000000000" pitchFamily="2" charset="2"/>
              <a:buChar char="§"/>
            </a:pPr>
            <a:r>
              <a:rPr lang="en-IN" b="1" dirty="0">
                <a:solidFill>
                  <a:srgbClr val="FFFF00"/>
                </a:solidFill>
                <a:latin typeface="Times New Roman" panose="02020603050405020304" pitchFamily="18" charset="0"/>
                <a:ea typeface="Times New Roman"/>
                <a:cs typeface="Times New Roman" panose="02020603050405020304" pitchFamily="18" charset="0"/>
                <a:sym typeface="Times New Roman"/>
              </a:rPr>
              <a:t>Motivation</a:t>
            </a:r>
            <a:endParaRPr b="1" dirty="0">
              <a:solidFill>
                <a:srgbClr val="FFFF00"/>
              </a:solidFill>
              <a:latin typeface="Times New Roman" panose="02020603050405020304" pitchFamily="18" charset="0"/>
              <a:cs typeface="Times New Roman" panose="02020603050405020304" pitchFamily="18" charset="0"/>
            </a:endParaRPr>
          </a:p>
          <a:p>
            <a:pPr lvl="0" indent="-457200" algn="l" rtl="0">
              <a:lnSpc>
                <a:spcPct val="90000"/>
              </a:lnSpc>
              <a:spcBef>
                <a:spcPts val="1000"/>
              </a:spcBef>
              <a:spcAft>
                <a:spcPts val="0"/>
              </a:spcAft>
              <a:buClr>
                <a:schemeClr val="dk1"/>
              </a:buClr>
              <a:buSzPts val="2800"/>
              <a:buFont typeface="Wingdings" panose="05000000000000000000" pitchFamily="2" charset="2"/>
              <a:buChar char="§"/>
            </a:pPr>
            <a:r>
              <a:rPr lang="en-IN" b="1" dirty="0">
                <a:solidFill>
                  <a:srgbClr val="FFFF00"/>
                </a:solidFill>
                <a:latin typeface="Times New Roman" panose="02020603050405020304" pitchFamily="18" charset="0"/>
                <a:ea typeface="Times New Roman"/>
                <a:cs typeface="Times New Roman" panose="02020603050405020304" pitchFamily="18" charset="0"/>
                <a:sym typeface="Times New Roman"/>
              </a:rPr>
              <a:t>Problem Definition</a:t>
            </a:r>
            <a:endParaRPr b="1" dirty="0">
              <a:solidFill>
                <a:srgbClr val="FFFF00"/>
              </a:solidFill>
              <a:latin typeface="Times New Roman" panose="02020603050405020304" pitchFamily="18" charset="0"/>
              <a:cs typeface="Times New Roman" panose="02020603050405020304" pitchFamily="18" charset="0"/>
            </a:endParaRPr>
          </a:p>
          <a:p>
            <a:pPr lvl="0" indent="-457200" algn="l" rtl="0">
              <a:lnSpc>
                <a:spcPct val="90000"/>
              </a:lnSpc>
              <a:spcBef>
                <a:spcPts val="1000"/>
              </a:spcBef>
              <a:spcAft>
                <a:spcPts val="0"/>
              </a:spcAft>
              <a:buClr>
                <a:schemeClr val="dk1"/>
              </a:buClr>
              <a:buSzPts val="2800"/>
              <a:buFont typeface="Wingdings" panose="05000000000000000000" pitchFamily="2" charset="2"/>
              <a:buChar char="§"/>
            </a:pPr>
            <a:r>
              <a:rPr lang="en-IN" b="1" dirty="0">
                <a:solidFill>
                  <a:srgbClr val="FFFF00"/>
                </a:solidFill>
                <a:latin typeface="Times New Roman" panose="02020603050405020304" pitchFamily="18" charset="0"/>
                <a:ea typeface="Times New Roman"/>
                <a:cs typeface="Times New Roman" panose="02020603050405020304" pitchFamily="18" charset="0"/>
                <a:sym typeface="Times New Roman"/>
              </a:rPr>
              <a:t>Aim &amp; Objectives</a:t>
            </a:r>
            <a:endParaRPr b="1" dirty="0">
              <a:solidFill>
                <a:srgbClr val="FFFF00"/>
              </a:solidFill>
              <a:latin typeface="Times New Roman" panose="02020603050405020304" pitchFamily="18" charset="0"/>
              <a:cs typeface="Times New Roman" panose="02020603050405020304" pitchFamily="18" charset="0"/>
            </a:endParaRPr>
          </a:p>
          <a:p>
            <a:pPr lvl="0" indent="-457200" algn="l" rtl="0">
              <a:lnSpc>
                <a:spcPct val="90000"/>
              </a:lnSpc>
              <a:spcBef>
                <a:spcPts val="1000"/>
              </a:spcBef>
              <a:spcAft>
                <a:spcPts val="0"/>
              </a:spcAft>
              <a:buClr>
                <a:schemeClr val="dk1"/>
              </a:buClr>
              <a:buSzPts val="2800"/>
              <a:buFont typeface="Wingdings" panose="05000000000000000000" pitchFamily="2" charset="2"/>
              <a:buChar char="§"/>
            </a:pPr>
            <a:r>
              <a:rPr lang="en-IN" b="1" dirty="0">
                <a:solidFill>
                  <a:srgbClr val="FFFF00"/>
                </a:solidFill>
                <a:latin typeface="Times New Roman" panose="02020603050405020304" pitchFamily="18" charset="0"/>
                <a:ea typeface="Times New Roman"/>
                <a:cs typeface="Times New Roman" panose="02020603050405020304" pitchFamily="18" charset="0"/>
                <a:sym typeface="Times New Roman"/>
              </a:rPr>
              <a:t>Project Scope</a:t>
            </a:r>
            <a:endParaRPr b="1" dirty="0">
              <a:solidFill>
                <a:srgbClr val="FFFF00"/>
              </a:solidFill>
              <a:latin typeface="Times New Roman" panose="02020603050405020304" pitchFamily="18" charset="0"/>
              <a:cs typeface="Times New Roman" panose="02020603050405020304" pitchFamily="18" charset="0"/>
            </a:endParaRPr>
          </a:p>
          <a:p>
            <a:pPr lvl="0" indent="-457200" algn="l" rtl="0">
              <a:lnSpc>
                <a:spcPct val="90000"/>
              </a:lnSpc>
              <a:spcBef>
                <a:spcPts val="1000"/>
              </a:spcBef>
              <a:spcAft>
                <a:spcPts val="0"/>
              </a:spcAft>
              <a:buClr>
                <a:schemeClr val="dk1"/>
              </a:buClr>
              <a:buSzPts val="2800"/>
              <a:buFont typeface="Wingdings" panose="05000000000000000000" pitchFamily="2" charset="2"/>
              <a:buChar char="§"/>
            </a:pPr>
            <a:r>
              <a:rPr lang="en-IN" b="1" dirty="0">
                <a:solidFill>
                  <a:srgbClr val="FFFF00"/>
                </a:solidFill>
                <a:latin typeface="Times New Roman" panose="02020603050405020304" pitchFamily="18" charset="0"/>
                <a:ea typeface="Times New Roman"/>
                <a:cs typeface="Times New Roman" panose="02020603050405020304" pitchFamily="18" charset="0"/>
                <a:sym typeface="Times New Roman"/>
              </a:rPr>
              <a:t>Literature Survey</a:t>
            </a:r>
            <a:endParaRPr b="1" dirty="0">
              <a:solidFill>
                <a:srgbClr val="FFFF00"/>
              </a:solidFill>
              <a:latin typeface="Times New Roman" panose="02020603050405020304" pitchFamily="18" charset="0"/>
              <a:cs typeface="Times New Roman" panose="02020603050405020304" pitchFamily="18" charset="0"/>
            </a:endParaRPr>
          </a:p>
          <a:p>
            <a:pPr lvl="0" indent="-457200" algn="l" rtl="0">
              <a:lnSpc>
                <a:spcPct val="90000"/>
              </a:lnSpc>
              <a:spcBef>
                <a:spcPts val="1000"/>
              </a:spcBef>
              <a:spcAft>
                <a:spcPts val="0"/>
              </a:spcAft>
              <a:buClr>
                <a:schemeClr val="dk1"/>
              </a:buClr>
              <a:buSzPts val="2800"/>
              <a:buFont typeface="Wingdings" panose="05000000000000000000" pitchFamily="2" charset="2"/>
              <a:buChar char="§"/>
            </a:pPr>
            <a:r>
              <a:rPr lang="en-IN" b="1" dirty="0">
                <a:solidFill>
                  <a:srgbClr val="FFFF00"/>
                </a:solidFill>
                <a:latin typeface="Times New Roman" panose="02020603050405020304" pitchFamily="18" charset="0"/>
                <a:ea typeface="Times New Roman"/>
                <a:cs typeface="Times New Roman" panose="02020603050405020304" pitchFamily="18" charset="0"/>
                <a:sym typeface="Times New Roman"/>
              </a:rPr>
              <a:t>Methodology</a:t>
            </a:r>
          </a:p>
          <a:p>
            <a:pPr lvl="0" indent="-457200" algn="l" rtl="0">
              <a:lnSpc>
                <a:spcPct val="90000"/>
              </a:lnSpc>
              <a:spcBef>
                <a:spcPts val="1000"/>
              </a:spcBef>
              <a:spcAft>
                <a:spcPts val="0"/>
              </a:spcAft>
              <a:buClr>
                <a:schemeClr val="dk1"/>
              </a:buClr>
              <a:buSzPts val="2800"/>
              <a:buFont typeface="Wingdings" panose="05000000000000000000" pitchFamily="2" charset="2"/>
              <a:buChar char="§"/>
            </a:pPr>
            <a:r>
              <a:rPr lang="en-US" b="1" dirty="0">
                <a:solidFill>
                  <a:srgbClr val="FFFF00"/>
                </a:solidFill>
                <a:latin typeface="Times New Roman" panose="02020603050405020304" pitchFamily="18" charset="0"/>
                <a:cs typeface="Times New Roman" panose="02020603050405020304" pitchFamily="18" charset="0"/>
              </a:rPr>
              <a:t>Details of Components</a:t>
            </a:r>
            <a:endParaRPr b="1" dirty="0">
              <a:solidFill>
                <a:srgbClr val="FFFF00"/>
              </a:solidFill>
              <a:latin typeface="Times New Roman" panose="02020603050405020304" pitchFamily="18" charset="0"/>
              <a:cs typeface="Times New Roman" panose="02020603050405020304" pitchFamily="18" charset="0"/>
            </a:endParaRPr>
          </a:p>
          <a:p>
            <a:pPr lvl="0" indent="-457200" algn="l" rtl="0">
              <a:lnSpc>
                <a:spcPct val="90000"/>
              </a:lnSpc>
              <a:spcBef>
                <a:spcPts val="1000"/>
              </a:spcBef>
              <a:spcAft>
                <a:spcPts val="0"/>
              </a:spcAft>
              <a:buClr>
                <a:schemeClr val="dk1"/>
              </a:buClr>
              <a:buSzPts val="2800"/>
              <a:buFont typeface="Wingdings" panose="05000000000000000000" pitchFamily="2" charset="2"/>
              <a:buChar char="§"/>
            </a:pPr>
            <a:r>
              <a:rPr lang="en-IN" b="1" dirty="0">
                <a:solidFill>
                  <a:srgbClr val="FFFF00"/>
                </a:solidFill>
                <a:latin typeface="Times New Roman" panose="02020603050405020304" pitchFamily="18" charset="0"/>
                <a:ea typeface="Times New Roman"/>
                <a:cs typeface="Times New Roman" panose="02020603050405020304" pitchFamily="18" charset="0"/>
                <a:sym typeface="Times New Roman"/>
              </a:rPr>
              <a:t>Expected </a:t>
            </a:r>
            <a:r>
              <a:rPr lang="en-US" b="1" dirty="0">
                <a:solidFill>
                  <a:srgbClr val="FFFF00"/>
                </a:solidFill>
                <a:latin typeface="Times New Roman" panose="02020603050405020304" pitchFamily="18" charset="0"/>
                <a:ea typeface="Times New Roman"/>
                <a:cs typeface="Times New Roman" panose="02020603050405020304" pitchFamily="18" charset="0"/>
                <a:sym typeface="Times New Roman"/>
              </a:rPr>
              <a:t>Outcomes</a:t>
            </a:r>
            <a:endParaRPr b="1" dirty="0">
              <a:solidFill>
                <a:srgbClr val="FFFF00"/>
              </a:solidFill>
              <a:latin typeface="Times New Roman" panose="02020603050405020304" pitchFamily="18" charset="0"/>
              <a:cs typeface="Times New Roman" panose="02020603050405020304" pitchFamily="18" charset="0"/>
            </a:endParaRPr>
          </a:p>
          <a:p>
            <a:pPr lvl="0" indent="-457200" algn="l" rtl="0">
              <a:lnSpc>
                <a:spcPct val="90000"/>
              </a:lnSpc>
              <a:spcBef>
                <a:spcPts val="1000"/>
              </a:spcBef>
              <a:spcAft>
                <a:spcPts val="0"/>
              </a:spcAft>
              <a:buClr>
                <a:schemeClr val="dk1"/>
              </a:buClr>
              <a:buSzPts val="2800"/>
              <a:buFont typeface="Wingdings" panose="05000000000000000000" pitchFamily="2" charset="2"/>
              <a:buChar char="§"/>
            </a:pPr>
            <a:r>
              <a:rPr lang="en-IN" b="1" dirty="0">
                <a:solidFill>
                  <a:srgbClr val="FFFF00"/>
                </a:solidFill>
                <a:latin typeface="Times New Roman" panose="02020603050405020304" pitchFamily="18" charset="0"/>
                <a:ea typeface="Times New Roman"/>
                <a:cs typeface="Times New Roman" panose="02020603050405020304" pitchFamily="18" charset="0"/>
                <a:sym typeface="Times New Roman"/>
              </a:rPr>
              <a:t>References</a:t>
            </a:r>
            <a:endParaRPr b="1" dirty="0">
              <a:solidFill>
                <a:srgbClr val="FFFF00"/>
              </a:solidFill>
              <a:latin typeface="Times New Roman" panose="02020603050405020304" pitchFamily="18" charset="0"/>
              <a:cs typeface="Times New Roman" panose="02020603050405020304" pitchFamily="18" charset="0"/>
            </a:endParaRPr>
          </a:p>
        </p:txBody>
      </p:sp>
      <p:sp>
        <p:nvSpPr>
          <p:cNvPr id="102" name="Google Shape;102;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pic>
        <p:nvPicPr>
          <p:cNvPr id="1026" name="Picture 2">
            <a:extLst>
              <a:ext uri="{FF2B5EF4-FFF2-40B4-BE49-F238E27FC236}">
                <a16:creationId xmlns:a16="http://schemas.microsoft.com/office/drawing/2014/main" id="{F6B26DFE-6C4C-4EFA-D9CB-D46A3836D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8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8;p2"/>
          <p:cNvSpPr txBox="1">
            <a:spLocks/>
          </p:cNvSpPr>
          <p:nvPr/>
        </p:nvSpPr>
        <p:spPr>
          <a:xfrm>
            <a:off x="100513" y="82092"/>
            <a:ext cx="10515600" cy="104756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5400"/>
              <a:buFont typeface="Times New Roman"/>
              <a:buNone/>
            </a:pPr>
            <a:r>
              <a:rPr lang="en-IN" sz="4800" b="1" dirty="0">
                <a:solidFill>
                  <a:srgbClr val="FFFF00"/>
                </a:solidFill>
                <a:latin typeface="Times New Roman"/>
                <a:ea typeface="Times New Roman"/>
                <a:cs typeface="Times New Roman"/>
                <a:sym typeface="Times New Roman"/>
              </a:rPr>
              <a:t>Points to be Discussed</a:t>
            </a:r>
            <a:endParaRPr lang="en-IN" sz="4000" b="1" dirty="0">
              <a:solidFill>
                <a:srgbClr val="FFFF00"/>
              </a:solidFill>
            </a:endParaRPr>
          </a:p>
        </p:txBody>
      </p:sp>
      <p:sp>
        <p:nvSpPr>
          <p:cNvPr id="2" name="Google Shape;99;p2">
            <a:extLst>
              <a:ext uri="{FF2B5EF4-FFF2-40B4-BE49-F238E27FC236}">
                <a16:creationId xmlns:a16="http://schemas.microsoft.com/office/drawing/2014/main" id="{3B263524-6A98-C9D6-69F5-14E6939022D9}"/>
              </a:ext>
            </a:extLst>
          </p:cNvPr>
          <p:cNvSpPr txBox="1">
            <a:spLocks/>
          </p:cNvSpPr>
          <p:nvPr/>
        </p:nvSpPr>
        <p:spPr>
          <a:xfrm>
            <a:off x="6823599" y="444679"/>
            <a:ext cx="5994293" cy="5442606"/>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buClr>
                <a:schemeClr val="dk1"/>
              </a:buClr>
              <a:buSzPts val="2800"/>
              <a:buFont typeface="Wingdings" panose="05000000000000000000" pitchFamily="2" charset="2"/>
              <a:buChar char="§"/>
            </a:pPr>
            <a:r>
              <a:rPr lang="en-US" b="1" dirty="0">
                <a:solidFill>
                  <a:srgbClr val="FFFF00"/>
                </a:solidFill>
                <a:latin typeface="Times New Roman" panose="02020603050405020304" pitchFamily="18" charset="0"/>
                <a:ea typeface="Times New Roman"/>
                <a:cs typeface="Times New Roman" panose="02020603050405020304" pitchFamily="18" charset="0"/>
                <a:sym typeface="Times New Roman"/>
              </a:rPr>
              <a:t>Problem Definition</a:t>
            </a:r>
          </a:p>
          <a:p>
            <a:pPr indent="-457200">
              <a:buClr>
                <a:schemeClr val="dk1"/>
              </a:buClr>
              <a:buSzPts val="2800"/>
              <a:buFont typeface="Wingdings" panose="05000000000000000000" pitchFamily="2" charset="2"/>
              <a:buChar char="§"/>
            </a:pPr>
            <a:r>
              <a:rPr lang="en-US" b="1" dirty="0">
                <a:solidFill>
                  <a:srgbClr val="FFFF00"/>
                </a:solidFill>
                <a:latin typeface="Times New Roman" panose="02020603050405020304" pitchFamily="18" charset="0"/>
                <a:cs typeface="Times New Roman" panose="02020603050405020304" pitchFamily="18" charset="0"/>
                <a:sym typeface="Times New Roman"/>
              </a:rPr>
              <a:t>Introduction</a:t>
            </a:r>
            <a:endParaRPr lang="en-US" b="1" dirty="0">
              <a:solidFill>
                <a:srgbClr val="FFFF00"/>
              </a:solidFill>
              <a:latin typeface="Times New Roman" panose="02020603050405020304" pitchFamily="18" charset="0"/>
              <a:cs typeface="Times New Roman" panose="02020603050405020304" pitchFamily="18" charset="0"/>
            </a:endParaRPr>
          </a:p>
          <a:p>
            <a:pPr indent="-457200">
              <a:buClr>
                <a:schemeClr val="dk1"/>
              </a:buClr>
              <a:buSzPts val="2800"/>
              <a:buFont typeface="Wingdings" panose="05000000000000000000" pitchFamily="2" charset="2"/>
              <a:buChar char="§"/>
            </a:pPr>
            <a:r>
              <a:rPr lang="en-US" b="1" dirty="0">
                <a:solidFill>
                  <a:srgbClr val="FFFF00"/>
                </a:solidFill>
                <a:latin typeface="Times New Roman" panose="02020603050405020304" pitchFamily="18" charset="0"/>
                <a:ea typeface="Times New Roman"/>
                <a:cs typeface="Times New Roman" panose="02020603050405020304" pitchFamily="18" charset="0"/>
                <a:sym typeface="Times New Roman"/>
              </a:rPr>
              <a:t>Aim &amp; Objectives</a:t>
            </a:r>
          </a:p>
          <a:p>
            <a:pPr indent="-457200">
              <a:buClr>
                <a:schemeClr val="dk1"/>
              </a:buClr>
              <a:buSzPts val="2800"/>
              <a:buFont typeface="Wingdings" panose="05000000000000000000" pitchFamily="2" charset="2"/>
              <a:buChar char="§"/>
            </a:pPr>
            <a:r>
              <a:rPr lang="en-US" b="1" dirty="0">
                <a:solidFill>
                  <a:srgbClr val="FFFF00"/>
                </a:solidFill>
                <a:latin typeface="Times New Roman" panose="02020603050405020304" pitchFamily="18" charset="0"/>
                <a:ea typeface="Times New Roman"/>
                <a:cs typeface="Times New Roman" panose="02020603050405020304" pitchFamily="18" charset="0"/>
                <a:sym typeface="Times New Roman"/>
              </a:rPr>
              <a:t>Project Scope</a:t>
            </a:r>
          </a:p>
          <a:p>
            <a:pPr indent="-457200">
              <a:buClr>
                <a:schemeClr val="dk1"/>
              </a:buClr>
              <a:buSzPts val="2800"/>
              <a:buFont typeface="Wingdings" panose="05000000000000000000" pitchFamily="2" charset="2"/>
              <a:buChar char="§"/>
            </a:pPr>
            <a:r>
              <a:rPr lang="en-US" b="1" dirty="0">
                <a:solidFill>
                  <a:srgbClr val="FFFF00"/>
                </a:solidFill>
                <a:latin typeface="Times New Roman" panose="02020603050405020304" pitchFamily="18" charset="0"/>
                <a:cs typeface="Times New Roman" panose="02020603050405020304" pitchFamily="18" charset="0"/>
                <a:sym typeface="Times New Roman"/>
              </a:rPr>
              <a:t>Selection of Components</a:t>
            </a:r>
            <a:endParaRPr lang="en-US" b="1" dirty="0">
              <a:solidFill>
                <a:srgbClr val="FFFF00"/>
              </a:solidFill>
              <a:latin typeface="Times New Roman" panose="02020603050405020304" pitchFamily="18" charset="0"/>
              <a:cs typeface="Times New Roman" panose="02020603050405020304" pitchFamily="18" charset="0"/>
            </a:endParaRPr>
          </a:p>
          <a:p>
            <a:pPr indent="-457200">
              <a:buClr>
                <a:schemeClr val="dk1"/>
              </a:buClr>
              <a:buSzPts val="2800"/>
              <a:buFont typeface="Wingdings" panose="05000000000000000000" pitchFamily="2" charset="2"/>
              <a:buChar char="§"/>
            </a:pPr>
            <a:r>
              <a:rPr lang="en-US" b="1" dirty="0">
                <a:solidFill>
                  <a:srgbClr val="FFFF00"/>
                </a:solidFill>
                <a:latin typeface="Times New Roman" panose="02020603050405020304" pitchFamily="18" charset="0"/>
                <a:ea typeface="Times New Roman"/>
                <a:cs typeface="Times New Roman" panose="02020603050405020304" pitchFamily="18" charset="0"/>
                <a:sym typeface="Times New Roman"/>
              </a:rPr>
              <a:t>Block Diagram</a:t>
            </a:r>
          </a:p>
          <a:p>
            <a:pPr indent="-457200">
              <a:buClr>
                <a:schemeClr val="dk1"/>
              </a:buClr>
              <a:buSzPts val="2800"/>
              <a:buFont typeface="Wingdings" panose="05000000000000000000" pitchFamily="2" charset="2"/>
              <a:buChar char="§"/>
            </a:pPr>
            <a:r>
              <a:rPr lang="en-US" b="1">
                <a:solidFill>
                  <a:srgbClr val="FFFF00"/>
                </a:solidFill>
                <a:latin typeface="Times New Roman" panose="02020603050405020304" pitchFamily="18" charset="0"/>
                <a:ea typeface="Times New Roman"/>
                <a:cs typeface="Times New Roman" panose="02020603050405020304" pitchFamily="18" charset="0"/>
                <a:sym typeface="Times New Roman"/>
              </a:rPr>
              <a:t>Flowchart</a:t>
            </a:r>
            <a:endParaRPr lang="en-US" b="1" dirty="0">
              <a:solidFill>
                <a:srgbClr val="FFFF00"/>
              </a:solidFill>
              <a:latin typeface="Times New Roman" panose="02020603050405020304" pitchFamily="18" charset="0"/>
              <a:ea typeface="Times New Roman"/>
              <a:cs typeface="Times New Roman" panose="02020603050405020304" pitchFamily="18" charset="0"/>
              <a:sym typeface="Times New Roman"/>
            </a:endParaRPr>
          </a:p>
          <a:p>
            <a:pPr indent="-457200">
              <a:buClr>
                <a:schemeClr val="dk1"/>
              </a:buClr>
              <a:buSzPts val="2800"/>
              <a:buFont typeface="Wingdings" panose="05000000000000000000" pitchFamily="2" charset="2"/>
              <a:buChar char="§"/>
            </a:pPr>
            <a:r>
              <a:rPr lang="en-US" b="1" dirty="0">
                <a:solidFill>
                  <a:srgbClr val="FFFF00"/>
                </a:solidFill>
                <a:latin typeface="Times New Roman" panose="02020603050405020304" pitchFamily="18" charset="0"/>
                <a:ea typeface="Times New Roman"/>
                <a:cs typeface="Times New Roman" panose="02020603050405020304" pitchFamily="18" charset="0"/>
                <a:sym typeface="Times New Roman"/>
              </a:rPr>
              <a:t>Expected Outcomes</a:t>
            </a:r>
            <a:endParaRPr lang="en-US" b="1" dirty="0">
              <a:solidFill>
                <a:srgbClr val="FFFF00"/>
              </a:solidFill>
              <a:latin typeface="Times New Roman" panose="02020603050405020304" pitchFamily="18" charset="0"/>
              <a:cs typeface="Times New Roman" panose="02020603050405020304" pitchFamily="18" charset="0"/>
            </a:endParaRPr>
          </a:p>
          <a:p>
            <a:pPr indent="-457200">
              <a:buClr>
                <a:schemeClr val="dk1"/>
              </a:buClr>
              <a:buSzPts val="2800"/>
              <a:buFont typeface="Wingdings" panose="05000000000000000000" pitchFamily="2" charset="2"/>
              <a:buChar char="§"/>
            </a:pPr>
            <a:r>
              <a:rPr lang="en-US" b="1" dirty="0">
                <a:solidFill>
                  <a:srgbClr val="FFFF00"/>
                </a:solidFill>
                <a:latin typeface="Times New Roman" panose="02020603050405020304" pitchFamily="18" charset="0"/>
                <a:ea typeface="Times New Roman"/>
                <a:cs typeface="Times New Roman" panose="02020603050405020304" pitchFamily="18" charset="0"/>
                <a:sym typeface="Times New Roman"/>
              </a:rPr>
              <a:t>References</a:t>
            </a:r>
            <a:endParaRPr lang="en-US" b="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736847" y="274638"/>
            <a:ext cx="9720841" cy="70609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IN" sz="4000" b="1" dirty="0">
                <a:latin typeface="Times New Roman"/>
                <a:ea typeface="Times New Roman"/>
                <a:cs typeface="Times New Roman"/>
                <a:sym typeface="Times New Roman"/>
              </a:rPr>
              <a:t>PROBLEM DEFINITION</a:t>
            </a:r>
            <a:endParaRPr sz="4000" b="1" dirty="0">
              <a:latin typeface="Times New Roman"/>
              <a:ea typeface="Times New Roman"/>
              <a:cs typeface="Times New Roman"/>
              <a:sym typeface="Times New Roman"/>
            </a:endParaRPr>
          </a:p>
        </p:txBody>
      </p:sp>
      <p:sp>
        <p:nvSpPr>
          <p:cNvPr id="139" name="Google Shape;139;p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a:t>
            </a:fld>
            <a:endParaRPr/>
          </a:p>
        </p:txBody>
      </p:sp>
      <p:pic>
        <p:nvPicPr>
          <p:cNvPr id="2052" name="Picture 4">
            <a:extLst>
              <a:ext uri="{FF2B5EF4-FFF2-40B4-BE49-F238E27FC236}">
                <a16:creationId xmlns:a16="http://schemas.microsoft.com/office/drawing/2014/main" id="{918E70FC-C34A-D4B7-3196-6DFBE94DE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388" y="1856991"/>
            <a:ext cx="4824663" cy="48246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9BE812-6E1F-9090-F1FB-AD0985F1419C}"/>
              </a:ext>
            </a:extLst>
          </p:cNvPr>
          <p:cNvSpPr txBox="1"/>
          <p:nvPr/>
        </p:nvSpPr>
        <p:spPr>
          <a:xfrm>
            <a:off x="1258349" y="2252444"/>
            <a:ext cx="5654179" cy="3477875"/>
          </a:xfrm>
          <a:prstGeom prst="rect">
            <a:avLst/>
          </a:prstGeom>
          <a:noFill/>
        </p:spPr>
        <p:txBody>
          <a:bodyPr wrap="square" rtlCol="0">
            <a:spAutoFit/>
          </a:bodyPr>
          <a:lstStyle/>
          <a:p>
            <a:r>
              <a:rPr lang="en-IN" sz="2000" dirty="0">
                <a:effectLst/>
                <a:latin typeface="Times New Roman" panose="02020603050405020304" pitchFamily="18" charset="0"/>
                <a:ea typeface="Times New Roman" panose="02020603050405020304" pitchFamily="18" charset="0"/>
              </a:rPr>
              <a:t>Unauthorized parking in restricted areas leads to traffic disruptions and inconvenience due to inefficient monitoring systems. The reliance on manual enforcement is time-consuming, prone to errors, and resource-intensive. Additionally, the absence of a real-time notification system delays communication with vehicle owners, while manual challan generation can cause discrepancies. This results in poor compliance with parking rules, necessitating an automated solution to address these challenges effectively.</a:t>
            </a:r>
            <a:endParaRPr lang="en-I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a:spLocks noGrp="1"/>
          </p:cNvSpPr>
          <p:nvPr>
            <p:ph type="title"/>
          </p:nvPr>
        </p:nvSpPr>
        <p:spPr>
          <a:xfrm>
            <a:off x="838200" y="365125"/>
            <a:ext cx="10515600" cy="8775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959"/>
              <a:buFont typeface="Times New Roman"/>
              <a:buNone/>
            </a:pPr>
            <a:r>
              <a:rPr lang="en-IN" b="1" dirty="0">
                <a:latin typeface="Times New Roman"/>
                <a:ea typeface="Times New Roman"/>
                <a:cs typeface="Times New Roman"/>
                <a:sym typeface="Times New Roman"/>
              </a:rPr>
              <a:t>INTRODUCTION</a:t>
            </a:r>
            <a:br>
              <a:rPr lang="en-IN" sz="3959" dirty="0">
                <a:latin typeface="Times New Roman"/>
                <a:ea typeface="Times New Roman"/>
                <a:cs typeface="Times New Roman"/>
                <a:sym typeface="Times New Roman"/>
              </a:rPr>
            </a:br>
            <a:endParaRPr sz="3959" dirty="0"/>
          </a:p>
        </p:txBody>
      </p:sp>
      <p:sp>
        <p:nvSpPr>
          <p:cNvPr id="5" name="Rectangle 2">
            <a:extLst>
              <a:ext uri="{FF2B5EF4-FFF2-40B4-BE49-F238E27FC236}">
                <a16:creationId xmlns:a16="http://schemas.microsoft.com/office/drawing/2014/main" id="{441ECF5F-50B8-CB2D-15B4-2F8C3E0F625B}"/>
              </a:ext>
            </a:extLst>
          </p:cNvPr>
          <p:cNvSpPr>
            <a:spLocks noGrp="1" noChangeArrowheads="1"/>
          </p:cNvSpPr>
          <p:nvPr>
            <p:ph idx="1"/>
          </p:nvPr>
        </p:nvSpPr>
        <p:spPr bwMode="auto">
          <a:xfrm>
            <a:off x="513347" y="611766"/>
            <a:ext cx="6428874" cy="6038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The project addresses the issue of unauthorized parking in non-parking zones.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Uses technologies like IR sensors, RFID, and the Blynk application for automation.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Automates detection, notification, and challan generation processes.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Triggers a buzzer alert for violations and sends real-time notifications to vehicle owners.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Aims to reduce manual effort, enhance compliance, and ensure efficient parking management.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Provides a scalable and cost-effective prototype for broader implementation. </a:t>
            </a:r>
          </a:p>
        </p:txBody>
      </p:sp>
      <p:sp>
        <p:nvSpPr>
          <p:cNvPr id="111" name="Google Shape;111;p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a:t>
            </a:fld>
            <a:endParaRPr/>
          </a:p>
        </p:txBody>
      </p:sp>
      <p:pic>
        <p:nvPicPr>
          <p:cNvPr id="3076" name="Picture 4">
            <a:extLst>
              <a:ext uri="{FF2B5EF4-FFF2-40B4-BE49-F238E27FC236}">
                <a16:creationId xmlns:a16="http://schemas.microsoft.com/office/drawing/2014/main" id="{6D0151F3-6B18-A6F2-CE09-15CC582D2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420" y="2363841"/>
            <a:ext cx="4612105" cy="34590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FC6B66F-E412-1D39-0167-E433C4141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989" y="2323830"/>
            <a:ext cx="1227221" cy="1227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8" name="Google Shape;148;p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pic>
        <p:nvPicPr>
          <p:cNvPr id="4098" name="Picture 2">
            <a:extLst>
              <a:ext uri="{FF2B5EF4-FFF2-40B4-BE49-F238E27FC236}">
                <a16:creationId xmlns:a16="http://schemas.microsoft.com/office/drawing/2014/main" id="{3E7BEAB7-B4E0-1020-F877-88B78532B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59C5963-EB52-3A54-6B0A-0442D8519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45;p7"/>
          <p:cNvSpPr txBox="1">
            <a:spLocks/>
          </p:cNvSpPr>
          <p:nvPr/>
        </p:nvSpPr>
        <p:spPr>
          <a:xfrm>
            <a:off x="1118936" y="2232024"/>
            <a:ext cx="4427621" cy="22784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82296" indent="0" algn="just">
              <a:spcBef>
                <a:spcPts val="0"/>
              </a:spcBef>
              <a:buSzPts val="2400"/>
              <a:buFont typeface="Arial"/>
              <a:buNone/>
            </a:pPr>
            <a:endParaRPr lang="en-US" sz="2400" b="1" dirty="0">
              <a:solidFill>
                <a:srgbClr val="FFFF00"/>
              </a:solidFill>
              <a:latin typeface="Times New Roman" panose="02020603050405020304" pitchFamily="18" charset="0"/>
              <a:cs typeface="Times New Roman" panose="02020603050405020304" pitchFamily="18" charset="0"/>
            </a:endParaRPr>
          </a:p>
          <a:p>
            <a:pPr marL="82296" indent="0" algn="just">
              <a:buSzPts val="2000"/>
              <a:buFont typeface="Arial"/>
              <a:buNone/>
            </a:pPr>
            <a:r>
              <a:rPr lang="en-US" sz="2000" dirty="0">
                <a:effectLst/>
                <a:latin typeface="Times New Roman" panose="02020603050405020304" pitchFamily="18" charset="0"/>
                <a:ea typeface="Times New Roman" panose="02020603050405020304" pitchFamily="18" charset="0"/>
              </a:rPr>
              <a:t>To</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design</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automated</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system</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that</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detects</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unauthorized</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parking</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non-parking</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zones,</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issues real-time</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notifications,</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reduces</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manual</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intervention</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using</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IR</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sensors,</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RFID,</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Blynk </a:t>
            </a:r>
            <a:r>
              <a:rPr lang="en-US" sz="2000" spc="-10" dirty="0">
                <a:effectLst/>
                <a:latin typeface="Times New Roman" panose="02020603050405020304" pitchFamily="18" charset="0"/>
                <a:ea typeface="Times New Roman" panose="02020603050405020304" pitchFamily="18" charset="0"/>
              </a:rPr>
              <a:t>application.</a:t>
            </a:r>
            <a:r>
              <a:rPr lang="en-US" sz="2000" b="1" dirty="0">
                <a:solidFill>
                  <a:srgbClr val="FFFF00"/>
                </a:solidFill>
                <a:latin typeface="Times New Roman" panose="02020603050405020304" pitchFamily="18" charset="0"/>
                <a:cs typeface="Times New Roman" panose="02020603050405020304" pitchFamily="18" charset="0"/>
              </a:rPr>
              <a:t> </a:t>
            </a:r>
          </a:p>
          <a:p>
            <a:pPr marL="82296" indent="0" algn="just">
              <a:buSzPts val="2000"/>
              <a:buFont typeface="Arial"/>
              <a:buNone/>
            </a:pPr>
            <a:r>
              <a:rPr lang="en-US" sz="2400" b="1" dirty="0">
                <a:solidFill>
                  <a:srgbClr val="FFFF00"/>
                </a:solidFill>
                <a:latin typeface="Times New Roman" panose="02020603050405020304" pitchFamily="18" charset="0"/>
                <a:cs typeface="Times New Roman" panose="02020603050405020304" pitchFamily="18" charset="0"/>
              </a:rPr>
              <a:t>    </a:t>
            </a:r>
          </a:p>
          <a:p>
            <a:pPr marL="228600" indent="-50800" algn="just">
              <a:buSzPts val="2800"/>
              <a:buFont typeface="Arial"/>
              <a:buNone/>
            </a:pP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6" name="Google Shape;144;p7"/>
          <p:cNvSpPr txBox="1">
            <a:spLocks/>
          </p:cNvSpPr>
          <p:nvPr/>
        </p:nvSpPr>
        <p:spPr>
          <a:xfrm>
            <a:off x="1377621" y="274638"/>
            <a:ext cx="9436756" cy="70609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000"/>
              <a:buFont typeface="Times New Roman"/>
              <a:buNone/>
            </a:pPr>
            <a:r>
              <a:rPr lang="en-IN" sz="4000" b="1" dirty="0">
                <a:solidFill>
                  <a:srgbClr val="FFFF00"/>
                </a:solidFill>
                <a:latin typeface="Times New Roman"/>
                <a:ea typeface="Times New Roman"/>
                <a:cs typeface="Times New Roman"/>
                <a:sym typeface="Times New Roman"/>
              </a:rPr>
              <a:t>Aim of Project</a:t>
            </a:r>
          </a:p>
        </p:txBody>
      </p:sp>
    </p:spTree>
    <p:extLst>
      <p:ext uri="{BB962C8B-B14F-4D97-AF65-F5344CB8AC3E}">
        <p14:creationId xmlns:p14="http://schemas.microsoft.com/office/powerpoint/2010/main" val="4291991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8" name="Google Shape;148;p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sp>
        <p:nvSpPr>
          <p:cNvPr id="10" name="Google Shape;144;p7"/>
          <p:cNvSpPr txBox="1">
            <a:spLocks/>
          </p:cNvSpPr>
          <p:nvPr/>
        </p:nvSpPr>
        <p:spPr>
          <a:xfrm>
            <a:off x="-1698205" y="226512"/>
            <a:ext cx="9436756" cy="70609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000"/>
              <a:buFont typeface="Times New Roman"/>
              <a:buNone/>
            </a:pPr>
            <a:r>
              <a:rPr lang="en-IN" b="1" dirty="0">
                <a:solidFill>
                  <a:srgbClr val="FFFF00"/>
                </a:solidFill>
                <a:latin typeface="Times New Roman"/>
                <a:ea typeface="Times New Roman"/>
                <a:cs typeface="Times New Roman"/>
                <a:sym typeface="Times New Roman"/>
              </a:rPr>
              <a:t>OBJECTIVES</a:t>
            </a:r>
          </a:p>
        </p:txBody>
      </p:sp>
      <p:pic>
        <p:nvPicPr>
          <p:cNvPr id="14" name="Picture 13">
            <a:extLst>
              <a:ext uri="{FF2B5EF4-FFF2-40B4-BE49-F238E27FC236}">
                <a16:creationId xmlns:a16="http://schemas.microsoft.com/office/drawing/2014/main" id="{3D56A7E9-C1EE-66B7-C674-180876B7BA99}"/>
              </a:ext>
            </a:extLst>
          </p:cNvPr>
          <p:cNvPicPr>
            <a:picLocks noChangeAspect="1"/>
          </p:cNvPicPr>
          <p:nvPr/>
        </p:nvPicPr>
        <p:blipFill>
          <a:blip r:embed="rId3"/>
          <a:stretch>
            <a:fillRect/>
          </a:stretch>
        </p:blipFill>
        <p:spPr>
          <a:xfrm>
            <a:off x="-14037" y="-1664286"/>
            <a:ext cx="12192000" cy="6858000"/>
          </a:xfrm>
          <a:prstGeom prst="rect">
            <a:avLst/>
          </a:prstGeom>
        </p:spPr>
      </p:pic>
      <p:sp>
        <p:nvSpPr>
          <p:cNvPr id="15" name="TextBox 14">
            <a:extLst>
              <a:ext uri="{FF2B5EF4-FFF2-40B4-BE49-F238E27FC236}">
                <a16:creationId xmlns:a16="http://schemas.microsoft.com/office/drawing/2014/main" id="{B10ABD88-35AC-AC70-730B-9202BF3D9167}"/>
              </a:ext>
            </a:extLst>
          </p:cNvPr>
          <p:cNvSpPr txBox="1"/>
          <p:nvPr/>
        </p:nvSpPr>
        <p:spPr>
          <a:xfrm>
            <a:off x="374984" y="3716387"/>
            <a:ext cx="11203907" cy="2554545"/>
          </a:xfrm>
          <a:prstGeom prst="rect">
            <a:avLst/>
          </a:prstGeom>
          <a:noFill/>
        </p:spPr>
        <p:txBody>
          <a:bodyPr wrap="square">
            <a:spAutoFit/>
          </a:bodyPr>
          <a:lstStyle/>
          <a:p>
            <a:pPr marL="342900" lvl="0" indent="-342900" algn="just">
              <a:buFont typeface="Symbol" panose="05050102010706020507" pitchFamily="18" charset="2"/>
              <a:buChar char=""/>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Detect Unauthorized Parking: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 sensors to identify vehicles in restricted zones.</a:t>
            </a:r>
          </a:p>
          <a:p>
            <a:pPr marL="342900" lvl="0" indent="-342900" algn="just">
              <a:buFont typeface="Symbol" panose="05050102010706020507" pitchFamily="18" charset="2"/>
              <a:buChar char=""/>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Trigger Alerts: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Sound a buzzer to notify about parking violations.</a:t>
            </a:r>
          </a:p>
          <a:p>
            <a:pPr marL="342900" lvl="0" indent="-342900" algn="just">
              <a:buFont typeface="Symbol" panose="05050102010706020507" pitchFamily="18" charset="2"/>
              <a:buChar char=""/>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Automate Challan Generation: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Implement RFID technology for efficient challan creation.</a:t>
            </a:r>
          </a:p>
          <a:p>
            <a:pPr marL="342900" lvl="0" indent="-342900" algn="just">
              <a:buFont typeface="Symbol" panose="05050102010706020507" pitchFamily="18" charset="2"/>
              <a:buChar char=""/>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Send Real-time Notifications: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 the Blynk app to inform vehicle owners immediately.</a:t>
            </a:r>
          </a:p>
          <a:p>
            <a:pPr marL="342900" lvl="0" indent="-342900" algn="just">
              <a:buFont typeface="Symbol" panose="05050102010706020507" pitchFamily="18" charset="2"/>
              <a:buChar char=""/>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Reduce Manual Effort: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Minimize human intervention in monitoring and </a:t>
            </a:r>
            <a:r>
              <a:rPr lang="en-US" sz="20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enforcin</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rules.</a:t>
            </a:r>
          </a:p>
          <a:p>
            <a:pPr marL="342900" lvl="0" indent="-342900" algn="just">
              <a:buFont typeface="Symbol" panose="05050102010706020507" pitchFamily="18" charset="2"/>
              <a:buChar char=""/>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Enhance Compliance</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Encourage adherence to parking regulations through automation.</a:t>
            </a:r>
          </a:p>
          <a:p>
            <a:pPr marL="342900" lvl="0" indent="-342900" algn="just">
              <a:buFont typeface="Symbol" panose="05050102010706020507" pitchFamily="18" charset="2"/>
              <a:buChar char=""/>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Develop a Scalable System: </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Create a prototype that can be expanded for large-scale implementation</a:t>
            </a:r>
            <a:endPar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endPar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365F998D-0F77-6A17-C967-881394C40192}"/>
              </a:ext>
            </a:extLst>
          </p:cNvPr>
          <p:cNvSpPr txBox="1"/>
          <p:nvPr/>
        </p:nvSpPr>
        <p:spPr>
          <a:xfrm>
            <a:off x="8169442" y="5039826"/>
            <a:ext cx="4022558" cy="307777"/>
          </a:xfrm>
          <a:prstGeom prst="rect">
            <a:avLst/>
          </a:prstGeom>
          <a:solidFill>
            <a:schemeClr val="bg1"/>
          </a:solidFill>
        </p:spPr>
        <p:txBody>
          <a:bodyPr wrap="square" rtlCol="0">
            <a:spAutoFit/>
          </a:bodyPr>
          <a:lstStyle/>
          <a:p>
            <a:endParaRPr lang="en-IN" dirty="0"/>
          </a:p>
        </p:txBody>
      </p:sp>
      <p:sp>
        <p:nvSpPr>
          <p:cNvPr id="19" name="TextBox 18">
            <a:extLst>
              <a:ext uri="{FF2B5EF4-FFF2-40B4-BE49-F238E27FC236}">
                <a16:creationId xmlns:a16="http://schemas.microsoft.com/office/drawing/2014/main" id="{C2CF15EE-41A2-BF52-C5E6-79C1A38B5D02}"/>
              </a:ext>
            </a:extLst>
          </p:cNvPr>
          <p:cNvSpPr txBox="1"/>
          <p:nvPr/>
        </p:nvSpPr>
        <p:spPr>
          <a:xfrm>
            <a:off x="1435016" y="2415252"/>
            <a:ext cx="9083842" cy="707886"/>
          </a:xfrm>
          <a:prstGeom prst="rect">
            <a:avLst/>
          </a:prstGeom>
          <a:solidFill>
            <a:schemeClr val="bg1"/>
          </a:solid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Objectives of Study</a:t>
            </a:r>
            <a:endParaRPr lang="en-IN" sz="4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a:spLocks noGrp="1"/>
          </p:cNvSpPr>
          <p:nvPr>
            <p:ph type="title"/>
          </p:nvPr>
        </p:nvSpPr>
        <p:spPr>
          <a:xfrm>
            <a:off x="838200" y="878597"/>
            <a:ext cx="9179304" cy="706090"/>
          </a:xfrm>
          <a:prstGeom prst="rect">
            <a:avLst/>
          </a:prstGeom>
          <a:noFill/>
          <a:ln>
            <a:noFill/>
          </a:ln>
        </p:spPr>
        <p:txBody>
          <a:bodyPr spcFirstLastPara="1" wrap="square" lIns="91425" tIns="45700" rIns="91425" bIns="45700" anchor="ctr" anchorCtr="0">
            <a:normAutofit/>
          </a:bodyPr>
          <a:lstStyle/>
          <a:p>
            <a:pPr marL="342900" lvl="0" indent="-342900" algn="ctr" rtl="0">
              <a:lnSpc>
                <a:spcPct val="90000"/>
              </a:lnSpc>
              <a:spcBef>
                <a:spcPts val="0"/>
              </a:spcBef>
              <a:spcAft>
                <a:spcPts val="0"/>
              </a:spcAft>
              <a:buClr>
                <a:schemeClr val="dk1"/>
              </a:buClr>
              <a:buSzPts val="4000"/>
              <a:buFont typeface="Times New Roman"/>
              <a:buNone/>
            </a:pPr>
            <a:r>
              <a:rPr lang="en-IN" sz="4000" b="1" dirty="0">
                <a:solidFill>
                  <a:schemeClr val="accent2"/>
                </a:solidFill>
                <a:latin typeface="Times New Roman"/>
                <a:ea typeface="Times New Roman"/>
                <a:cs typeface="Times New Roman"/>
                <a:sym typeface="Times New Roman"/>
              </a:rPr>
              <a:t>Project Scope</a:t>
            </a:r>
            <a:endParaRPr b="1" dirty="0">
              <a:solidFill>
                <a:schemeClr val="accent2"/>
              </a:solidFill>
            </a:endParaRPr>
          </a:p>
        </p:txBody>
      </p:sp>
      <p:sp>
        <p:nvSpPr>
          <p:cNvPr id="154" name="Google Shape;154;p8"/>
          <p:cNvSpPr txBox="1">
            <a:spLocks noGrp="1"/>
          </p:cNvSpPr>
          <p:nvPr>
            <p:ph idx="1"/>
          </p:nvPr>
        </p:nvSpPr>
        <p:spPr>
          <a:xfrm>
            <a:off x="838200" y="1608677"/>
            <a:ext cx="9619488" cy="5123656"/>
          </a:xfrm>
          <a:prstGeom prst="rect">
            <a:avLst/>
          </a:prstGeom>
          <a:noFill/>
          <a:ln>
            <a:noFill/>
          </a:ln>
        </p:spPr>
        <p:txBody>
          <a:bodyPr spcFirstLastPara="1" wrap="square" lIns="91425" tIns="45700" rIns="91425" bIns="45700" anchor="t" anchorCtr="0">
            <a:normAutofit/>
          </a:bodyPr>
          <a:lstStyle/>
          <a:p>
            <a:pPr marL="82296" lvl="0" indent="0" algn="just" rtl="0">
              <a:lnSpc>
                <a:spcPct val="90000"/>
              </a:lnSpc>
              <a:spcBef>
                <a:spcPts val="0"/>
              </a:spcBef>
              <a:spcAft>
                <a:spcPts val="0"/>
              </a:spcAft>
              <a:buClr>
                <a:schemeClr val="dk1"/>
              </a:buClr>
              <a:buSzPts val="2400"/>
              <a:buNone/>
            </a:pPr>
            <a:endParaRPr sz="2400"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Unauthorized Parking Detection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IR and ultrasonic sensors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Challan Generation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RFID technology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Notifications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vehicle owners through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Blynk App</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of 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scalable and cost-effective prototype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potential with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city systems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better traffic management </a:t>
            </a:r>
          </a:p>
          <a:p>
            <a:pPr marL="228600" lvl="0" indent="-50800" algn="l" rtl="0">
              <a:lnSpc>
                <a:spcPct val="90000"/>
              </a:lnSpc>
              <a:spcBef>
                <a:spcPts val="1000"/>
              </a:spcBef>
              <a:spcAft>
                <a:spcPts val="0"/>
              </a:spcAft>
              <a:buClr>
                <a:schemeClr val="dk1"/>
              </a:buClr>
              <a:buSzPts val="2800"/>
              <a:buNone/>
            </a:pPr>
            <a:endParaRPr dirty="0"/>
          </a:p>
        </p:txBody>
      </p:sp>
      <p:sp>
        <p:nvSpPr>
          <p:cNvPr id="158" name="Google Shape;158;p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endParaRPr/>
          </a:p>
        </p:txBody>
      </p:sp>
      <p:pic>
        <p:nvPicPr>
          <p:cNvPr id="8194" name="Picture 2">
            <a:extLst>
              <a:ext uri="{FF2B5EF4-FFF2-40B4-BE49-F238E27FC236}">
                <a16:creationId xmlns:a16="http://schemas.microsoft.com/office/drawing/2014/main" id="{FF9BA8B0-E4AD-A1CA-D764-B2F1DDEA0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49" y="-233562"/>
            <a:ext cx="1248309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100626-DB61-FD34-8E96-FD7018657CD1}"/>
              </a:ext>
            </a:extLst>
          </p:cNvPr>
          <p:cNvSpPr txBox="1"/>
          <p:nvPr/>
        </p:nvSpPr>
        <p:spPr>
          <a:xfrm>
            <a:off x="838200" y="1739565"/>
            <a:ext cx="10339578" cy="400110"/>
          </a:xfrm>
          <a:prstGeom prst="rect">
            <a:avLst/>
          </a:prstGeom>
          <a:noFill/>
        </p:spPr>
        <p:txBody>
          <a:bodyPr wrap="square">
            <a:spAutoFit/>
          </a:bodyPr>
          <a:lstStyle/>
          <a:p>
            <a:pPr marL="342900"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70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9BE6-6625-3CC6-F1FD-539191BCFDA7}"/>
              </a:ext>
            </a:extLst>
          </p:cNvPr>
          <p:cNvSpPr>
            <a:spLocks noGrp="1"/>
          </p:cNvSpPr>
          <p:nvPr>
            <p:ph type="title"/>
          </p:nvPr>
        </p:nvSpPr>
        <p:spPr/>
        <p:txBody>
          <a:bodyPr/>
          <a:lstStyle/>
          <a:p>
            <a:r>
              <a:rPr lang="en-US" dirty="0"/>
              <a:t>               </a:t>
            </a:r>
            <a:r>
              <a:rPr lang="en-US" sz="4000" dirty="0">
                <a:latin typeface="Times New Roman" panose="02020603050405020304" pitchFamily="18" charset="0"/>
                <a:cs typeface="Times New Roman" panose="02020603050405020304" pitchFamily="18" charset="0"/>
              </a:rPr>
              <a:t>Selection Of Components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48C8185-1FEC-E442-2175-E32BEFC5A54E}"/>
              </a:ext>
            </a:extLst>
          </p:cNvPr>
          <p:cNvSpPr>
            <a:spLocks noGrp="1"/>
          </p:cNvSpPr>
          <p:nvPr>
            <p:ph idx="1"/>
          </p:nvPr>
        </p:nvSpPr>
        <p:spPr>
          <a:xfrm>
            <a:off x="838200" y="1825625"/>
            <a:ext cx="3215054" cy="3194783"/>
          </a:xfrm>
        </p:spPr>
        <p:txBody>
          <a:bodyPr>
            <a:normAutofit/>
          </a:bodyPr>
          <a:lstStyle/>
          <a:p>
            <a:r>
              <a:rPr lang="en-US" sz="2000" b="1" dirty="0">
                <a:effectLst/>
                <a:latin typeface="Times New Roman" panose="02020603050405020304" pitchFamily="18" charset="0"/>
                <a:ea typeface="Times New Roman" panose="02020603050405020304" pitchFamily="18" charset="0"/>
              </a:rPr>
              <a:t>ESP32</a:t>
            </a:r>
            <a:r>
              <a:rPr lang="en-US" sz="2000" b="1" spc="-4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Node</a:t>
            </a:r>
            <a:r>
              <a:rPr lang="en-US" sz="2000" b="1" spc="-20" dirty="0">
                <a:effectLst/>
                <a:latin typeface="Times New Roman" panose="02020603050405020304" pitchFamily="18" charset="0"/>
                <a:ea typeface="Times New Roman" panose="02020603050405020304" pitchFamily="18" charset="0"/>
              </a:rPr>
              <a:t> MCU</a:t>
            </a:r>
          </a:p>
          <a:p>
            <a:r>
              <a:rPr lang="en-US" sz="2000" b="1" spc="-20" dirty="0">
                <a:latin typeface="Times New Roman" panose="02020603050405020304" pitchFamily="18" charset="0"/>
              </a:rPr>
              <a:t>RFID MODULE </a:t>
            </a:r>
          </a:p>
          <a:p>
            <a:r>
              <a:rPr lang="en-US" sz="2000" b="1" spc="-20" dirty="0">
                <a:latin typeface="Times New Roman" panose="02020603050405020304" pitchFamily="18" charset="0"/>
              </a:rPr>
              <a:t>IR SENSOR</a:t>
            </a:r>
          </a:p>
          <a:p>
            <a:r>
              <a:rPr lang="en-US" sz="2000" b="1" spc="-20" dirty="0">
                <a:latin typeface="Times New Roman" panose="02020603050405020304" pitchFamily="18" charset="0"/>
              </a:rPr>
              <a:t>BUZZER</a:t>
            </a:r>
          </a:p>
          <a:p>
            <a:r>
              <a:rPr lang="en-US" sz="2000" b="1" spc="-20" dirty="0">
                <a:latin typeface="Times New Roman" panose="02020603050405020304" pitchFamily="18" charset="0"/>
              </a:rPr>
              <a:t>ETHERNET SHIELD</a:t>
            </a:r>
          </a:p>
          <a:p>
            <a:r>
              <a:rPr lang="en-US" sz="2000" b="1" spc="-20" dirty="0">
                <a:latin typeface="Times New Roman" panose="02020603050405020304" pitchFamily="18" charset="0"/>
              </a:rPr>
              <a:t>L293D DRIVER</a:t>
            </a:r>
          </a:p>
          <a:p>
            <a:r>
              <a:rPr lang="en-US" sz="2000" b="1" spc="-20" dirty="0">
                <a:latin typeface="Times New Roman" panose="02020603050405020304" pitchFamily="18" charset="0"/>
              </a:rPr>
              <a:t>DC MOTOR</a:t>
            </a:r>
            <a:endParaRPr lang="en-IN" sz="2000" dirty="0"/>
          </a:p>
        </p:txBody>
      </p:sp>
      <p:sp>
        <p:nvSpPr>
          <p:cNvPr id="4" name="Slide Number Placeholder 3">
            <a:extLst>
              <a:ext uri="{FF2B5EF4-FFF2-40B4-BE49-F238E27FC236}">
                <a16:creationId xmlns:a16="http://schemas.microsoft.com/office/drawing/2014/main" id="{AD3644BC-525E-8364-9B93-E44B5835FF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8</a:t>
            </a:fld>
            <a:endParaRPr lang="en-IN"/>
          </a:p>
        </p:txBody>
      </p:sp>
      <p:pic>
        <p:nvPicPr>
          <p:cNvPr id="6" name="Picture 5">
            <a:extLst>
              <a:ext uri="{FF2B5EF4-FFF2-40B4-BE49-F238E27FC236}">
                <a16:creationId xmlns:a16="http://schemas.microsoft.com/office/drawing/2014/main" id="{1A8AFA8D-5659-381C-4B87-F7CB1BE31998}"/>
              </a:ext>
            </a:extLst>
          </p:cNvPr>
          <p:cNvPicPr>
            <a:picLocks noChangeAspect="1"/>
          </p:cNvPicPr>
          <p:nvPr/>
        </p:nvPicPr>
        <p:blipFill>
          <a:blip r:embed="rId2"/>
          <a:stretch>
            <a:fillRect/>
          </a:stretch>
        </p:blipFill>
        <p:spPr>
          <a:xfrm>
            <a:off x="4952226" y="1825625"/>
            <a:ext cx="5839640" cy="4799786"/>
          </a:xfrm>
          <a:prstGeom prst="rect">
            <a:avLst/>
          </a:prstGeom>
        </p:spPr>
      </p:pic>
    </p:spTree>
    <p:extLst>
      <p:ext uri="{BB962C8B-B14F-4D97-AF65-F5344CB8AC3E}">
        <p14:creationId xmlns:p14="http://schemas.microsoft.com/office/powerpoint/2010/main" val="408455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5" name="Google Shape;255;p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a:t>
            </a:fld>
            <a:endParaRPr/>
          </a:p>
        </p:txBody>
      </p:sp>
      <p:pic>
        <p:nvPicPr>
          <p:cNvPr id="9218" name="Picture 2">
            <a:extLst>
              <a:ext uri="{FF2B5EF4-FFF2-40B4-BE49-F238E27FC236}">
                <a16:creationId xmlns:a16="http://schemas.microsoft.com/office/drawing/2014/main" id="{9882FF61-8BE5-BF54-2DDD-0F1CEF273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 y="0"/>
            <a:ext cx="1218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51;p18"/>
          <p:cNvSpPr txBox="1">
            <a:spLocks/>
          </p:cNvSpPr>
          <p:nvPr/>
        </p:nvSpPr>
        <p:spPr>
          <a:xfrm>
            <a:off x="2526913" y="0"/>
            <a:ext cx="9658698" cy="70609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342900" indent="-342900" algn="ctr">
              <a:buSzPts val="4000"/>
              <a:buFont typeface="Times New Roman"/>
              <a:buNone/>
            </a:pPr>
            <a:r>
              <a:rPr lang="en-IN" sz="4000" dirty="0">
                <a:solidFill>
                  <a:srgbClr val="FFFF00"/>
                </a:solidFill>
                <a:latin typeface="Times New Roman"/>
                <a:ea typeface="Times New Roman"/>
                <a:cs typeface="Times New Roman"/>
                <a:sym typeface="Times New Roman"/>
              </a:rPr>
              <a:t>BLOCK DIAGRAM</a:t>
            </a:r>
            <a:endParaRPr lang="en-IN" sz="4000" dirty="0">
              <a:solidFill>
                <a:srgbClr val="FFFF00"/>
              </a:solidFill>
            </a:endParaRPr>
          </a:p>
        </p:txBody>
      </p:sp>
      <p:pic>
        <p:nvPicPr>
          <p:cNvPr id="8" name="Picture 7">
            <a:extLst>
              <a:ext uri="{FF2B5EF4-FFF2-40B4-BE49-F238E27FC236}">
                <a16:creationId xmlns:a16="http://schemas.microsoft.com/office/drawing/2014/main" id="{8D21EE30-E8A5-75AB-FF73-3C55702E3F05}"/>
              </a:ext>
            </a:extLst>
          </p:cNvPr>
          <p:cNvPicPr>
            <a:picLocks noChangeAspect="1"/>
          </p:cNvPicPr>
          <p:nvPr/>
        </p:nvPicPr>
        <p:blipFill>
          <a:blip r:embed="rId4"/>
          <a:stretch>
            <a:fillRect/>
          </a:stretch>
        </p:blipFill>
        <p:spPr>
          <a:xfrm>
            <a:off x="4035105" y="1308683"/>
            <a:ext cx="8010242" cy="53122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1596</TotalTime>
  <Words>537</Words>
  <Application>Microsoft Office PowerPoint</Application>
  <PresentationFormat>Widescreen</PresentationFormat>
  <Paragraphs>94</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Cambria</vt:lpstr>
      <vt:lpstr>Arial</vt:lpstr>
      <vt:lpstr>Calibri</vt:lpstr>
      <vt:lpstr>Wingdings</vt:lpstr>
      <vt:lpstr>Times New Roman</vt:lpstr>
      <vt:lpstr>Calibri Light</vt:lpstr>
      <vt:lpstr>Symbol</vt:lpstr>
      <vt:lpstr>Office Theme</vt:lpstr>
      <vt:lpstr>PowerPoint Presentation</vt:lpstr>
      <vt:lpstr>PowerPoint Presentation</vt:lpstr>
      <vt:lpstr>PROBLEM DEFINITION</vt:lpstr>
      <vt:lpstr>INTRODUCTION </vt:lpstr>
      <vt:lpstr>PowerPoint Presentation</vt:lpstr>
      <vt:lpstr>PowerPoint Presentation</vt:lpstr>
      <vt:lpstr>Project Scope</vt:lpstr>
      <vt:lpstr>               Selection Of Components</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PIMPRI CHINCHWAD EDUCATION TRUST’S  PIMPRI CHINCHWAD COLLEGE OF ENGINEERING  SECTOR NO. 26, PRADHIKARAN, NIGDI, PUNE 411044</dc:title>
  <dc:creator>MRUNAL PATIL</dc:creator>
  <cp:lastModifiedBy>Pranjali Gangarde</cp:lastModifiedBy>
  <cp:revision>52</cp:revision>
  <dcterms:created xsi:type="dcterms:W3CDTF">2020-02-13T06:32:50Z</dcterms:created>
  <dcterms:modified xsi:type="dcterms:W3CDTF">2024-11-18T06:21:46Z</dcterms:modified>
</cp:coreProperties>
</file>